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9"/>
  </p:notesMasterIdLst>
  <p:handoutMasterIdLst>
    <p:handoutMasterId r:id="rId50"/>
  </p:handoutMasterIdLst>
  <p:sldIdLst>
    <p:sldId id="264" r:id="rId6"/>
    <p:sldId id="257" r:id="rId7"/>
    <p:sldId id="269" r:id="rId8"/>
    <p:sldId id="283" r:id="rId9"/>
    <p:sldId id="332" r:id="rId10"/>
    <p:sldId id="284" r:id="rId11"/>
    <p:sldId id="333" r:id="rId12"/>
    <p:sldId id="285" r:id="rId13"/>
    <p:sldId id="334" r:id="rId14"/>
    <p:sldId id="335" r:id="rId15"/>
    <p:sldId id="336" r:id="rId16"/>
    <p:sldId id="286" r:id="rId17"/>
    <p:sldId id="337" r:id="rId18"/>
    <p:sldId id="287" r:id="rId19"/>
    <p:sldId id="290"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Lst>
  <p:sldSz cx="12192000" cy="6858000"/>
  <p:notesSz cx="6858000" cy="9144000"/>
  <p:custDataLst>
    <p:tags r:id="rId51"/>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298"/>
    <a:srgbClr val="004A78"/>
    <a:srgbClr val="222222"/>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6" autoAdjust="0"/>
    <p:restoredTop sz="96404" autoAdjust="0"/>
  </p:normalViewPr>
  <p:slideViewPr>
    <p:cSldViewPr snapToGrid="0" snapToObjects="1">
      <p:cViewPr varScale="1">
        <p:scale>
          <a:sx n="87" d="100"/>
          <a:sy n="87" d="100"/>
        </p:scale>
        <p:origin x="90" y="6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4" d="100"/>
          <a:sy n="64" d="100"/>
        </p:scale>
        <p:origin x="249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tags" Target="tags/tag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3/15/2019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3/15/2019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733118" y="1619557"/>
            <a:ext cx="6477000" cy="4259263"/>
          </a:xfrm>
        </p:spPr>
        <p:txBody>
          <a:bodyPr/>
          <a:lstStyle/>
          <a:p>
            <a:r>
              <a:rPr lang="en-US" smtClean="0"/>
              <a:t>Click icon to add picture</a:t>
            </a:r>
            <a:endParaRPr lang="en-US"/>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smtClean="0"/>
              <a:t>Click to edit Master title style</a:t>
            </a:r>
            <a:endParaRPr lang="en-US" dirty="0"/>
          </a:p>
        </p:txBody>
      </p:sp>
      <p:sp>
        <p:nvSpPr>
          <p:cNvPr id="12" name="Text Placeholder 11"/>
          <p:cNvSpPr>
            <a:spLocks noGrp="1"/>
          </p:cNvSpPr>
          <p:nvPr>
            <p:ph type="body" sz="quarter" idx="17" hasCustomPrompt="1"/>
          </p:nvPr>
        </p:nvSpPr>
        <p:spPr>
          <a:xfrm>
            <a:off x="743576" y="1288677"/>
            <a:ext cx="10711543" cy="4394200"/>
          </a:xfrm>
        </p:spPr>
        <p:txBody>
          <a:bodyPr>
            <a:normAutofit/>
          </a:bodyPr>
          <a:lstStyle>
            <a:lvl1pPr marL="291600" indent="-291600">
              <a:buClr>
                <a:srgbClr val="C00000"/>
              </a:buClr>
              <a:buFont typeface="Arial" charset="0"/>
              <a:buChar char="•"/>
              <a:defRPr sz="2800">
                <a:solidFill>
                  <a:srgbClr val="000000"/>
                </a:solidFill>
              </a:defRPr>
            </a:lvl1pPr>
            <a:lvl2pPr marL="622800" marR="0" indent="-320400" algn="l" defTabSz="914400" rtl="0" eaLnBrk="1" fontAlgn="base" latinLnBrk="0" hangingPunct="1">
              <a:lnSpc>
                <a:spcPct val="90000"/>
              </a:lnSpc>
              <a:spcBef>
                <a:spcPts val="1000"/>
              </a:spcBef>
              <a:spcAft>
                <a:spcPct val="0"/>
              </a:spcAft>
              <a:buClr>
                <a:srgbClr val="C00000"/>
              </a:buClr>
              <a:buSzTx/>
              <a:buFont typeface="Courier New" panose="02070309020205020404" pitchFamily="49" charset="0"/>
              <a:buChar char="o"/>
              <a:tabLst/>
              <a:defRPr sz="2600" baseline="0">
                <a:solidFill>
                  <a:srgbClr val="000000"/>
                </a:solidFill>
              </a:defRPr>
            </a:lvl2pPr>
            <a:lvl3pPr marL="1144800" indent="-230400">
              <a:spcBef>
                <a:spcPts val="1000"/>
              </a:spcBef>
              <a:buClr>
                <a:srgbClr val="C00000"/>
              </a:buClr>
              <a:buFont typeface="Arial" panose="020B0604020202020204" pitchFamily="34" charset="0"/>
              <a:buChar char="•"/>
              <a:defRPr sz="2400">
                <a:solidFill>
                  <a:srgbClr val="000000"/>
                </a:solidFill>
              </a:defRPr>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First </a:t>
            </a:r>
            <a:r>
              <a:rPr lang="en-US" dirty="0" smtClean="0"/>
              <a:t>level</a:t>
            </a:r>
          </a:p>
          <a:p>
            <a:pPr lvl="1"/>
            <a:r>
              <a:rPr lang="en-US" dirty="0" smtClean="0"/>
              <a:t>Second level</a:t>
            </a:r>
          </a:p>
          <a:p>
            <a:pPr lvl="2"/>
            <a:r>
              <a:rPr lang="en-US" dirty="0" smtClean="0"/>
              <a:t>Third level</a:t>
            </a:r>
            <a:endParaRPr lang="en-US" dirty="0"/>
          </a:p>
        </p:txBody>
      </p:sp>
      <p:sp>
        <p:nvSpPr>
          <p:cNvPr id="5" name="Footer"/>
          <p:cNvSpPr txBox="1"/>
          <p:nvPr userDrawn="1"/>
        </p:nvSpPr>
        <p:spPr>
          <a:xfrm>
            <a:off x="3007866" y="6384855"/>
            <a:ext cx="8956009" cy="415498"/>
          </a:xfrm>
          <a:prstGeom prst="rect">
            <a:avLst/>
          </a:prstGeom>
          <a:noFill/>
          <a:effectLst/>
        </p:spPr>
        <p:txBody>
          <a:bodyPr wrap="square" lIns="0" tIns="0" rIns="0" rtlCol="0" anchor="b">
            <a:spAutoFit/>
          </a:bodyPr>
          <a:lstStyle/>
          <a:p>
            <a:r>
              <a:rPr lang="en-US" sz="1200" dirty="0" smtClean="0">
                <a:solidFill>
                  <a:srgbClr val="004A78"/>
                </a:solidFill>
                <a:latin typeface="Arial" panose="020B0604020202020204" pitchFamily="34" charset="0"/>
                <a:cs typeface="Arial" panose="020B0604020202020204" pitchFamily="34" charset="0"/>
              </a:rPr>
              <a:t>Coronel/Morris, Database Systems: Design, Implementation, &amp; Management, 12th Edition. © 2017 Cengage. All Rights Reserved. May not be scanned, copied or duplicated, or posted to a publicly accessible website, in whole or in part.</a:t>
            </a:r>
            <a:endParaRPr lang="en-US" sz="1200" dirty="0">
              <a:solidFill>
                <a:srgbClr val="004A7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17302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99"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able Placeholder 4"/>
          <p:cNvSpPr>
            <a:spLocks noGrp="1"/>
          </p:cNvSpPr>
          <p:nvPr>
            <p:ph type="tbl" sz="quarter" idx="10"/>
          </p:nvPr>
        </p:nvSpPr>
        <p:spPr>
          <a:xfrm>
            <a:off x="1895522" y="2019868"/>
            <a:ext cx="8128000" cy="3380095"/>
          </a:xfrm>
        </p:spPr>
        <p:txBody>
          <a:bodyPr/>
          <a:lstStyle/>
          <a:p>
            <a:r>
              <a:rPr lang="en-US" smtClean="0"/>
              <a:t>Click icon to add table</a:t>
            </a:r>
            <a:endParaRPr lang="en-US"/>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smtClean="0"/>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smtClean="0"/>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smtClean="0"/>
              <a:t>Click to edit Master title style</a:t>
            </a:r>
            <a:endParaRPr lang="en-US" dirty="0"/>
          </a:p>
        </p:txBody>
      </p:sp>
      <p:sp>
        <p:nvSpPr>
          <p:cNvPr id="6" name="Text Placeholder 5"/>
          <p:cNvSpPr>
            <a:spLocks noGrp="1"/>
          </p:cNvSpPr>
          <p:nvPr>
            <p:ph type="body" sz="quarter" idx="15"/>
          </p:nvPr>
        </p:nvSpPr>
        <p:spPr>
          <a:xfrm>
            <a:off x="743576" y="1289684"/>
            <a:ext cx="10711543" cy="3732692"/>
          </a:xfrm>
        </p:spPr>
        <p:txBody>
          <a:bodyPr>
            <a:noAutofit/>
          </a:bodyPr>
          <a:lstStyle>
            <a:lvl1pPr marL="291600" indent="-291600" algn="l">
              <a:buClr>
                <a:srgbClr val="C00000"/>
              </a:buClr>
              <a:buFont typeface="Arial" panose="020B0604020202020204" pitchFamily="34" charset="0"/>
              <a:buChar char="•"/>
              <a:defRPr sz="2800" b="0" i="0" baseline="0">
                <a:solidFill>
                  <a:srgbClr val="000000"/>
                </a:solidFill>
                <a:latin typeface="Arial" charset="0"/>
                <a:ea typeface="Arial" charset="0"/>
                <a:cs typeface="Arial" charset="0"/>
              </a:defRPr>
            </a:lvl1pPr>
            <a:lvl2pPr marL="622800" indent="-320400">
              <a:spcBef>
                <a:spcPts val="1000"/>
              </a:spcBef>
              <a:buClr>
                <a:srgbClr val="C00000"/>
              </a:buClr>
              <a:buFont typeface="Courier New" panose="02070309020205020404" pitchFamily="49" charset="0"/>
              <a:buChar char="o"/>
              <a:defRPr sz="2600">
                <a:solidFill>
                  <a:srgbClr val="000000"/>
                </a:solidFill>
                <a:latin typeface="Arial" panose="020B0604020202020204" pitchFamily="34" charset="0"/>
                <a:ea typeface="Arial" panose="020B0604020202020204" pitchFamily="34" charset="0"/>
                <a:cs typeface="Arial" panose="020B0604020202020204" pitchFamily="34" charset="0"/>
              </a:defRPr>
            </a:lvl2pPr>
            <a:lvl3pPr>
              <a:spcBef>
                <a:spcPts val="1000"/>
              </a:spcBef>
              <a:buClr>
                <a:srgbClr val="C00000"/>
              </a:buClr>
              <a:defRPr sz="24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endParaRPr lang="en-US" dirty="0" smtClean="0"/>
          </a:p>
          <a:p>
            <a:pPr lvl="1"/>
            <a:endParaRPr lang="en-US" dirty="0" smtClean="0"/>
          </a:p>
          <a:p>
            <a:pPr lvl="2"/>
            <a:endParaRPr lang="en-US" dirty="0"/>
          </a:p>
        </p:txBody>
      </p:sp>
      <p:sp>
        <p:nvSpPr>
          <p:cNvPr id="5" name="Footer"/>
          <p:cNvSpPr txBox="1"/>
          <p:nvPr userDrawn="1"/>
        </p:nvSpPr>
        <p:spPr>
          <a:xfrm>
            <a:off x="3007866" y="6384855"/>
            <a:ext cx="8956009" cy="415498"/>
          </a:xfrm>
          <a:prstGeom prst="rect">
            <a:avLst/>
          </a:prstGeom>
          <a:noFill/>
          <a:effectLst/>
        </p:spPr>
        <p:txBody>
          <a:bodyPr wrap="square" lIns="0" tIns="0" rIns="0" rtlCol="0" anchor="b">
            <a:spAutoFit/>
          </a:bodyPr>
          <a:lstStyle/>
          <a:p>
            <a:r>
              <a:rPr lang="en-US" sz="1200" dirty="0" smtClean="0">
                <a:solidFill>
                  <a:srgbClr val="004A78"/>
                </a:solidFill>
                <a:latin typeface="Arial" panose="020B0604020202020204" pitchFamily="34" charset="0"/>
                <a:cs typeface="Arial" panose="020B0604020202020204" pitchFamily="34" charset="0"/>
              </a:rPr>
              <a:t>Coronel/Morris, Database Systems: Design, Implementation, &amp; Management, 12th Edition. © 2017 Cengage. All Rights Reserved. May not be scanned, copied or duplicated, or posted to a publicly accessible website, in whole or in part.</a:t>
            </a:r>
            <a:endParaRPr lang="en-US" sz="1200" dirty="0">
              <a:solidFill>
                <a:srgbClr val="004A7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06732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99"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smtClean="0"/>
              <a:t>Click to edit Master title style</a:t>
            </a:r>
            <a:endParaRPr lang="en-US" dirty="0"/>
          </a:p>
        </p:txBody>
      </p:sp>
      <p:sp>
        <p:nvSpPr>
          <p:cNvPr id="6" name="Text Placeholder 5"/>
          <p:cNvSpPr>
            <a:spLocks noGrp="1"/>
          </p:cNvSpPr>
          <p:nvPr>
            <p:ph type="body" sz="quarter" idx="15"/>
          </p:nvPr>
        </p:nvSpPr>
        <p:spPr>
          <a:xfrm>
            <a:off x="743576" y="1289684"/>
            <a:ext cx="10711543" cy="445810"/>
          </a:xfrm>
        </p:spPr>
        <p:txBody>
          <a:bodyPr>
            <a:noAutofit/>
          </a:bodyPr>
          <a:lstStyle>
            <a:lvl1pPr marL="291600" indent="-291600" algn="l">
              <a:buClr>
                <a:srgbClr val="C00000"/>
              </a:buClr>
              <a:buFont typeface="Arial" panose="020B0604020202020204" pitchFamily="34" charset="0"/>
              <a:buChar char="•"/>
              <a:defRPr sz="2800" b="0" i="0" baseline="0">
                <a:solidFill>
                  <a:srgbClr val="000000"/>
                </a:solidFill>
                <a:latin typeface="Arial" charset="0"/>
                <a:ea typeface="Arial" charset="0"/>
                <a:cs typeface="Arial" charset="0"/>
              </a:defRPr>
            </a:lvl1pPr>
            <a:lvl2pPr marL="622800" indent="-320400">
              <a:spcBef>
                <a:spcPts val="1000"/>
              </a:spcBef>
              <a:buClr>
                <a:srgbClr val="C00000"/>
              </a:buClr>
              <a:buFont typeface="Courier New" panose="02070309020205020404" pitchFamily="49" charset="0"/>
              <a:buChar char="o"/>
              <a:defRPr sz="2600">
                <a:solidFill>
                  <a:srgbClr val="000000"/>
                </a:solidFill>
                <a:latin typeface="Arial" panose="020B0604020202020204" pitchFamily="34" charset="0"/>
                <a:ea typeface="Arial" panose="020B0604020202020204" pitchFamily="34" charset="0"/>
                <a:cs typeface="Arial" panose="020B0604020202020204" pitchFamily="34" charset="0"/>
              </a:defRPr>
            </a:lvl2pPr>
            <a:lvl3pPr>
              <a:spcBef>
                <a:spcPts val="1000"/>
              </a:spcBef>
              <a:buClr>
                <a:srgbClr val="C00000"/>
              </a:buClr>
              <a:defRPr sz="24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endParaRPr lang="en-US" dirty="0" smtClean="0"/>
          </a:p>
          <a:p>
            <a:pPr lvl="1"/>
            <a:endParaRPr lang="en-US" dirty="0" smtClean="0"/>
          </a:p>
          <a:p>
            <a:pPr lvl="2"/>
            <a:endParaRPr lang="en-US" dirty="0"/>
          </a:p>
        </p:txBody>
      </p:sp>
      <p:sp>
        <p:nvSpPr>
          <p:cNvPr id="5" name="Footer"/>
          <p:cNvSpPr txBox="1"/>
          <p:nvPr userDrawn="1"/>
        </p:nvSpPr>
        <p:spPr>
          <a:xfrm>
            <a:off x="3007866" y="6384855"/>
            <a:ext cx="8956009" cy="415498"/>
          </a:xfrm>
          <a:prstGeom prst="rect">
            <a:avLst/>
          </a:prstGeom>
          <a:noFill/>
          <a:effectLst/>
        </p:spPr>
        <p:txBody>
          <a:bodyPr wrap="square" lIns="0" tIns="0" rIns="0" rtlCol="0" anchor="b">
            <a:spAutoFit/>
          </a:bodyPr>
          <a:lstStyle/>
          <a:p>
            <a:r>
              <a:rPr lang="en-US" sz="1200" dirty="0" smtClean="0">
                <a:solidFill>
                  <a:srgbClr val="004A78"/>
                </a:solidFill>
                <a:latin typeface="Arial" panose="020B0604020202020204" pitchFamily="34" charset="0"/>
                <a:cs typeface="Arial" panose="020B0604020202020204" pitchFamily="34" charset="0"/>
              </a:rPr>
              <a:t>Coronel/Morris, Database Systems: Design, Implementation, &amp; Management, 12th Edition. © 2017 Cengage. All Rights Reserved. May not be scanned, copied or duplicated, or posted to a publicly accessible website, in whole or in part.</a:t>
            </a:r>
            <a:endParaRPr lang="en-US" sz="1200" dirty="0">
              <a:solidFill>
                <a:srgbClr val="004A78"/>
              </a:solidFill>
              <a:latin typeface="Arial" panose="020B0604020202020204" pitchFamily="34" charset="0"/>
              <a:cs typeface="Arial" panose="020B0604020202020204" pitchFamily="34" charset="0"/>
            </a:endParaRPr>
          </a:p>
        </p:txBody>
      </p:sp>
      <p:sp>
        <p:nvSpPr>
          <p:cNvPr id="4" name="Content Placeholder 3"/>
          <p:cNvSpPr>
            <a:spLocks noGrp="1"/>
          </p:cNvSpPr>
          <p:nvPr>
            <p:ph sz="quarter" idx="16"/>
          </p:nvPr>
        </p:nvSpPr>
        <p:spPr>
          <a:xfrm>
            <a:off x="742950" y="1903413"/>
            <a:ext cx="10712450" cy="8207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8" name="Content Placeholder 7"/>
          <p:cNvSpPr>
            <a:spLocks noGrp="1"/>
          </p:cNvSpPr>
          <p:nvPr>
            <p:ph sz="quarter" idx="17"/>
          </p:nvPr>
        </p:nvSpPr>
        <p:spPr>
          <a:xfrm>
            <a:off x="742950" y="2873375"/>
            <a:ext cx="10712450" cy="5222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 name="Content Placeholder 9"/>
          <p:cNvSpPr>
            <a:spLocks noGrp="1"/>
          </p:cNvSpPr>
          <p:nvPr>
            <p:ph sz="quarter" idx="18"/>
          </p:nvPr>
        </p:nvSpPr>
        <p:spPr>
          <a:xfrm>
            <a:off x="742950" y="3554413"/>
            <a:ext cx="10712450" cy="39211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2" name="Content Placeholder 11"/>
          <p:cNvSpPr>
            <a:spLocks noGrp="1"/>
          </p:cNvSpPr>
          <p:nvPr>
            <p:ph sz="quarter" idx="19"/>
          </p:nvPr>
        </p:nvSpPr>
        <p:spPr>
          <a:xfrm>
            <a:off x="742950" y="4133850"/>
            <a:ext cx="10712450" cy="5905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4" name="Content Placeholder 13"/>
          <p:cNvSpPr>
            <a:spLocks noGrp="1"/>
          </p:cNvSpPr>
          <p:nvPr>
            <p:ph sz="quarter" idx="20"/>
          </p:nvPr>
        </p:nvSpPr>
        <p:spPr>
          <a:xfrm>
            <a:off x="742950" y="4899025"/>
            <a:ext cx="10712450" cy="5778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6" name="Content Placeholder 15"/>
          <p:cNvSpPr>
            <a:spLocks noGrp="1"/>
          </p:cNvSpPr>
          <p:nvPr>
            <p:ph sz="quarter" idx="21"/>
          </p:nvPr>
        </p:nvSpPr>
        <p:spPr>
          <a:xfrm>
            <a:off x="742950" y="5607050"/>
            <a:ext cx="10712450" cy="6445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25042682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smtClean="0"/>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smtClean="0"/>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8" name="Footer"/>
          <p:cNvSpPr txBox="1"/>
          <p:nvPr userDrawn="1"/>
        </p:nvSpPr>
        <p:spPr>
          <a:xfrm>
            <a:off x="3007866" y="6384855"/>
            <a:ext cx="8956009" cy="415498"/>
          </a:xfrm>
          <a:prstGeom prst="rect">
            <a:avLst/>
          </a:prstGeom>
          <a:noFill/>
          <a:effectLst/>
        </p:spPr>
        <p:txBody>
          <a:bodyPr wrap="square" lIns="0" tIns="0" rIns="0" rtlCol="0" anchor="b">
            <a:spAutoFit/>
          </a:bodyPr>
          <a:lstStyle/>
          <a:p>
            <a:r>
              <a:rPr lang="en-US" sz="1200" dirty="0" smtClean="0">
                <a:solidFill>
                  <a:srgbClr val="004A78"/>
                </a:solidFill>
                <a:latin typeface="Arial" panose="020B0604020202020204" pitchFamily="34" charset="0"/>
                <a:cs typeface="Arial" panose="020B0604020202020204" pitchFamily="34" charset="0"/>
              </a:rPr>
              <a:t>Coronel/Morris, Database Systems: Design, Implementation, &amp; Management, 12th Edition. © 2017 Cengage. All Rights Reserved. May not be scanned, copied or duplicated, or posted to a publicly accessible website, in whole or in part.</a:t>
            </a:r>
            <a:endParaRPr lang="en-US" sz="1200" dirty="0">
              <a:solidFill>
                <a:srgbClr val="004A7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90073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smtClean="0"/>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smtClean="0"/>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smtClean="0"/>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0"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smtClean="0"/>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5"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Lst>
  <p:timing>
    <p:tnLst>
      <p:par>
        <p:cTn id="1" dur="indefinite" restart="never" nodeType="tmRoot"/>
      </p:par>
    </p:tnLst>
  </p:timing>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144059" y="2443595"/>
            <a:ext cx="3297426" cy="618014"/>
          </a:xfrm>
        </p:spPr>
        <p:txBody>
          <a:bodyPr/>
          <a:lstStyle/>
          <a:p>
            <a:pPr algn="ctr"/>
            <a:r>
              <a:rPr lang="en-US" altLang="en-US" b="1" dirty="0"/>
              <a:t>Chapter </a:t>
            </a:r>
            <a:r>
              <a:rPr lang="en-US" altLang="en-US" b="1" dirty="0" smtClean="0"/>
              <a:t>4</a:t>
            </a:r>
            <a:endParaRPr lang="en-US" b="1" dirty="0"/>
          </a:p>
        </p:txBody>
      </p:sp>
      <p:sp>
        <p:nvSpPr>
          <p:cNvPr id="5" name="Title 4"/>
          <p:cNvSpPr>
            <a:spLocks noGrp="1"/>
          </p:cNvSpPr>
          <p:nvPr>
            <p:ph type="title"/>
          </p:nvPr>
        </p:nvSpPr>
        <p:spPr>
          <a:xfrm>
            <a:off x="2026764" y="3366170"/>
            <a:ext cx="7532016" cy="672105"/>
          </a:xfrm>
        </p:spPr>
        <p:txBody>
          <a:bodyPr/>
          <a:lstStyle/>
          <a:p>
            <a:pPr algn="ctr"/>
            <a:r>
              <a:rPr lang="en-US" altLang="en-US" sz="3600" dirty="0"/>
              <a:t>Entity Relationship (</a:t>
            </a:r>
            <a:r>
              <a:rPr lang="en-US" altLang="en-US" sz="3600" dirty="0" smtClean="0"/>
              <a:t>E</a:t>
            </a:r>
            <a:r>
              <a:rPr lang="en-US" altLang="en-US" sz="100" dirty="0" smtClean="0"/>
              <a:t> </a:t>
            </a:r>
            <a:r>
              <a:rPr lang="en-US" altLang="en-US" sz="3600" dirty="0" smtClean="0"/>
              <a:t>R</a:t>
            </a:r>
            <a:r>
              <a:rPr lang="en-US" altLang="en-US" sz="3600" dirty="0"/>
              <a:t>) Modeling</a:t>
            </a:r>
            <a:endParaRPr lang="en-US" dirty="0"/>
          </a:p>
        </p:txBody>
      </p:sp>
      <p:sp>
        <p:nvSpPr>
          <p:cNvPr id="8" name="Footer Placeholder 7"/>
          <p:cNvSpPr>
            <a:spLocks noGrp="1"/>
          </p:cNvSpPr>
          <p:nvPr>
            <p:ph type="ftr" sz="quarter" idx="3"/>
          </p:nvPr>
        </p:nvSpPr>
        <p:spPr/>
        <p:txBody>
          <a:bodyPr/>
          <a:lstStyle/>
          <a:p>
            <a:r>
              <a:rPr lang="en-US" sz="1200" dirty="0"/>
              <a:t>Coronel/Morris, Database Systems: Design, Implementation, &amp; Management, </a:t>
            </a:r>
            <a:r>
              <a:rPr lang="en-US" sz="1200" dirty="0" smtClean="0"/>
              <a:t>12th </a:t>
            </a:r>
            <a:r>
              <a:rPr lang="en-US" sz="1200" dirty="0"/>
              <a:t>Edition. © </a:t>
            </a:r>
            <a:r>
              <a:rPr lang="en-US" sz="1200" dirty="0" smtClean="0"/>
              <a:t>2017 </a:t>
            </a:r>
            <a:r>
              <a:rPr lang="en-US" sz="1200" dirty="0"/>
              <a:t>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607059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4.6 - Depiction of a Derived Attribute</a:t>
            </a:r>
            <a:endParaRPr lang="en-IN" sz="3400" dirty="0"/>
          </a:p>
        </p:txBody>
      </p:sp>
      <p:pic>
        <p:nvPicPr>
          <p:cNvPr id="11" name="Content Placeholder 10" descr="&quot;&quot;"/>
          <p:cNvPicPr>
            <a:picLocks noGrp="1" noChangeAspect="1"/>
          </p:cNvPicPr>
          <p:nvPr>
            <p:ph sz="quarter" idx="16"/>
          </p:nvPr>
        </p:nvPicPr>
        <p:blipFill rotWithShape="1">
          <a:blip r:embed="rId2"/>
          <a:srcRect t="14147"/>
          <a:stretch/>
        </p:blipFill>
        <p:spPr>
          <a:xfrm>
            <a:off x="926017" y="1664035"/>
            <a:ext cx="10346317" cy="2675807"/>
          </a:xfrm>
          <a:prstGeom prst="rect">
            <a:avLst/>
          </a:prstGeom>
        </p:spPr>
      </p:pic>
    </p:spTree>
    <p:extLst>
      <p:ext uri="{BB962C8B-B14F-4D97-AF65-F5344CB8AC3E}">
        <p14:creationId xmlns:p14="http://schemas.microsoft.com/office/powerpoint/2010/main" val="7382030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8483"/>
          </a:xfrm>
        </p:spPr>
        <p:txBody>
          <a:bodyPr/>
          <a:lstStyle/>
          <a:p>
            <a:r>
              <a:rPr lang="en-US" altLang="en-US" sz="3400" dirty="0"/>
              <a:t>Table 4.2 - Advantages and Disadvantages of Storing Derived Attributes</a:t>
            </a:r>
            <a:endParaRPr lang="en-IN" sz="3400" dirty="0"/>
          </a:p>
        </p:txBody>
      </p:sp>
      <p:graphicFrame>
        <p:nvGraphicFramePr>
          <p:cNvPr id="4" name="Content Placeholder 3" descr="Table is accessible to screenreaders"/>
          <p:cNvGraphicFramePr>
            <a:graphicFrameLocks noGrp="1"/>
          </p:cNvGraphicFramePr>
          <p:nvPr>
            <p:ph sz="quarter" idx="16"/>
            <p:extLst>
              <p:ext uri="{D42A27DB-BD31-4B8C-83A1-F6EECF244321}">
                <p14:modId xmlns:p14="http://schemas.microsoft.com/office/powerpoint/2010/main" val="1920886504"/>
              </p:ext>
            </p:extLst>
          </p:nvPr>
        </p:nvGraphicFramePr>
        <p:xfrm>
          <a:off x="590803" y="1872868"/>
          <a:ext cx="11123546" cy="2746851"/>
        </p:xfrm>
        <a:graphic>
          <a:graphicData uri="http://schemas.openxmlformats.org/drawingml/2006/table">
            <a:tbl>
              <a:tblPr firstRow="1" bandRow="1"/>
              <a:tblGrid>
                <a:gridCol w="1713216">
                  <a:extLst>
                    <a:ext uri="{9D8B030D-6E8A-4147-A177-3AD203B41FA5}">
                      <a16:colId xmlns:a16="http://schemas.microsoft.com/office/drawing/2014/main" val="4036518348"/>
                    </a:ext>
                  </a:extLst>
                </a:gridCol>
                <a:gridCol w="5113537">
                  <a:extLst>
                    <a:ext uri="{9D8B030D-6E8A-4147-A177-3AD203B41FA5}">
                      <a16:colId xmlns:a16="http://schemas.microsoft.com/office/drawing/2014/main" val="210064824"/>
                    </a:ext>
                  </a:extLst>
                </a:gridCol>
                <a:gridCol w="4296793">
                  <a:extLst>
                    <a:ext uri="{9D8B030D-6E8A-4147-A177-3AD203B41FA5}">
                      <a16:colId xmlns:a16="http://schemas.microsoft.com/office/drawing/2014/main" val="4220431362"/>
                    </a:ext>
                  </a:extLst>
                </a:gridCol>
              </a:tblGrid>
              <a:tr h="643731">
                <a:tc>
                  <a:txBody>
                    <a:bodyPr/>
                    <a:lstStyle/>
                    <a:p>
                      <a:endParaRPr lang="en-IN" dirty="0">
                        <a:solidFill>
                          <a:schemeClr val="bg1"/>
                        </a:solidFill>
                        <a:latin typeface="Arial" panose="020B0604020202020204" pitchFamily="34" charset="0"/>
                        <a:cs typeface="Arial" panose="020B0604020202020204" pitchFamily="34" charset="0"/>
                      </a:endParaRPr>
                    </a:p>
                  </a:txBody>
                  <a:tcPr/>
                </a:tc>
                <a:tc>
                  <a:txBody>
                    <a:bodyPr/>
                    <a:lstStyle/>
                    <a:p>
                      <a:r>
                        <a:rPr lang="en-IN" sz="1800" b="1" i="0" u="none" strike="noStrike" kern="1200" baseline="0" dirty="0" smtClean="0">
                          <a:solidFill>
                            <a:srgbClr val="000000"/>
                          </a:solidFill>
                          <a:latin typeface="Arial" panose="020B0604020202020204" pitchFamily="34" charset="0"/>
                          <a:ea typeface="+mn-ea"/>
                          <a:cs typeface="Arial" panose="020B0604020202020204" pitchFamily="34" charset="0"/>
                        </a:rPr>
                        <a:t>DERIVED ATTRIBUTE FOR STORED</a:t>
                      </a:r>
                      <a:endParaRPr lang="en-IN" b="1" dirty="0">
                        <a:solidFill>
                          <a:srgbClr val="000000"/>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1" i="0" u="none" strike="noStrike" kern="1200" baseline="0" dirty="0" smtClean="0">
                          <a:solidFill>
                            <a:srgbClr val="000000"/>
                          </a:solidFill>
                          <a:latin typeface="Arial" panose="020B0604020202020204" pitchFamily="34" charset="0"/>
                          <a:ea typeface="+mn-ea"/>
                          <a:cs typeface="Arial" panose="020B0604020202020204" pitchFamily="34" charset="0"/>
                        </a:rPr>
                        <a:t>DERIVED ATTRIBUTE FOR NOT STORED</a:t>
                      </a:r>
                      <a:endParaRPr lang="en-IN" b="1" dirty="0">
                        <a:solidFill>
                          <a:srgbClr val="00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722137882"/>
                  </a:ext>
                </a:extLst>
              </a:tr>
              <a:tr h="775801">
                <a:tc>
                  <a:txBody>
                    <a:bodyPr/>
                    <a:lstStyle/>
                    <a:p>
                      <a:r>
                        <a:rPr lang="en-IN" sz="1800" b="1" i="0" u="none" strike="noStrike" kern="1200" baseline="0" dirty="0" smtClean="0">
                          <a:solidFill>
                            <a:srgbClr val="000000"/>
                          </a:solidFill>
                          <a:latin typeface="Arial" panose="020B0604020202020204" pitchFamily="34" charset="0"/>
                          <a:ea typeface="+mn-ea"/>
                          <a:cs typeface="Arial" panose="020B0604020202020204" pitchFamily="34" charset="0"/>
                        </a:rPr>
                        <a:t>Advantage</a:t>
                      </a:r>
                      <a:endParaRPr lang="en-IN" dirty="0">
                        <a:solidFill>
                          <a:srgbClr val="000000"/>
                        </a:solidFill>
                        <a:latin typeface="Arial" panose="020B0604020202020204" pitchFamily="34" charset="0"/>
                        <a:cs typeface="Arial" panose="020B0604020202020204" pitchFamily="34" charset="0"/>
                      </a:endParaRPr>
                    </a:p>
                  </a:txBody>
                  <a:tcPr/>
                </a:tc>
                <a:tc>
                  <a:txBody>
                    <a:bodyPr/>
                    <a:lstStyle/>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Saves C</a:t>
                      </a:r>
                      <a:r>
                        <a:rPr lang="en-IN" sz="100" b="0" i="0" u="none" strike="noStrike" kern="1200" baseline="0" dirty="0" smtClean="0">
                          <a:solidFill>
                            <a:srgbClr val="000000"/>
                          </a:solidFill>
                          <a:latin typeface="Arial" panose="020B0604020202020204" pitchFamily="34" charset="0"/>
                          <a:ea typeface="+mn-ea"/>
                          <a:cs typeface="Arial" panose="020B0604020202020204" pitchFamily="34" charset="0"/>
                        </a:rPr>
                        <a:t> </a:t>
                      </a:r>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P</a:t>
                      </a:r>
                      <a:r>
                        <a:rPr lang="en-IN" sz="100" b="0" i="0" u="none" strike="noStrike" kern="1200" baseline="0" dirty="0" smtClean="0">
                          <a:solidFill>
                            <a:srgbClr val="000000"/>
                          </a:solidFill>
                          <a:latin typeface="Arial" panose="020B0604020202020204" pitchFamily="34" charset="0"/>
                          <a:ea typeface="+mn-ea"/>
                          <a:cs typeface="Arial" panose="020B0604020202020204" pitchFamily="34" charset="0"/>
                        </a:rPr>
                        <a:t> </a:t>
                      </a:r>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U processing cycles</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Saves data access time</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Data value is readily available</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Can be used to keep track of historical data</a:t>
                      </a:r>
                      <a:endParaRPr lang="en-IN" dirty="0">
                        <a:solidFill>
                          <a:srgbClr val="000000"/>
                        </a:solidFill>
                        <a:latin typeface="Arial" panose="020B0604020202020204" pitchFamily="34" charset="0"/>
                        <a:cs typeface="Arial" panose="020B0604020202020204" pitchFamily="34" charset="0"/>
                      </a:endParaRPr>
                    </a:p>
                  </a:txBody>
                  <a:tcPr/>
                </a:tc>
                <a:tc>
                  <a:txBody>
                    <a:bodyPr/>
                    <a:lstStyle/>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Saves storage space</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Computation always yields current value</a:t>
                      </a:r>
                      <a:endParaRPr lang="en-IN"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84310403"/>
                  </a:ext>
                </a:extLst>
              </a:tr>
              <a:tr h="775801">
                <a:tc>
                  <a:txBody>
                    <a:bodyPr/>
                    <a:lstStyle/>
                    <a:p>
                      <a:r>
                        <a:rPr lang="en-IN" sz="1800" b="1" i="0" u="none" strike="noStrike" kern="1200" baseline="0" dirty="0" smtClean="0">
                          <a:solidFill>
                            <a:srgbClr val="000000"/>
                          </a:solidFill>
                          <a:latin typeface="Arial" panose="020B0604020202020204" pitchFamily="34" charset="0"/>
                          <a:ea typeface="+mn-ea"/>
                          <a:cs typeface="Arial" panose="020B0604020202020204" pitchFamily="34" charset="0"/>
                        </a:rPr>
                        <a:t>Disadvantage</a:t>
                      </a:r>
                      <a:endParaRPr lang="en-IN" dirty="0">
                        <a:solidFill>
                          <a:srgbClr val="000000"/>
                        </a:solidFill>
                        <a:latin typeface="Arial" panose="020B0604020202020204" pitchFamily="34" charset="0"/>
                        <a:cs typeface="Arial" panose="020B0604020202020204" pitchFamily="34" charset="0"/>
                      </a:endParaRPr>
                    </a:p>
                  </a:txBody>
                  <a:tcPr/>
                </a:tc>
                <a:tc>
                  <a:txBody>
                    <a:bodyPr/>
                    <a:lstStyle/>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Requires constant maintenance to ensure</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derived value is current, especially if any values</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used in the calculation change</a:t>
                      </a:r>
                      <a:endParaRPr lang="en-IN" dirty="0">
                        <a:solidFill>
                          <a:srgbClr val="000000"/>
                        </a:solidFill>
                        <a:latin typeface="Arial" panose="020B0604020202020204" pitchFamily="34" charset="0"/>
                        <a:cs typeface="Arial" panose="020B0604020202020204" pitchFamily="34" charset="0"/>
                      </a:endParaRPr>
                    </a:p>
                  </a:txBody>
                  <a:tcPr/>
                </a:tc>
                <a:tc>
                  <a:txBody>
                    <a:bodyPr/>
                    <a:lstStyle/>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Uses C</a:t>
                      </a:r>
                      <a:r>
                        <a:rPr lang="en-IN" sz="100" b="0" i="0" u="none" strike="noStrike" kern="1200" baseline="0" dirty="0" smtClean="0">
                          <a:solidFill>
                            <a:srgbClr val="000000"/>
                          </a:solidFill>
                          <a:latin typeface="Arial" panose="020B0604020202020204" pitchFamily="34" charset="0"/>
                          <a:ea typeface="+mn-ea"/>
                          <a:cs typeface="Arial" panose="020B0604020202020204" pitchFamily="34" charset="0"/>
                        </a:rPr>
                        <a:t> </a:t>
                      </a:r>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P</a:t>
                      </a:r>
                      <a:r>
                        <a:rPr lang="en-IN" sz="100" b="0" i="0" u="none" strike="noStrike" kern="1200" baseline="0" dirty="0" smtClean="0">
                          <a:solidFill>
                            <a:srgbClr val="000000"/>
                          </a:solidFill>
                          <a:latin typeface="Arial" panose="020B0604020202020204" pitchFamily="34" charset="0"/>
                          <a:ea typeface="+mn-ea"/>
                          <a:cs typeface="Arial" panose="020B0604020202020204" pitchFamily="34" charset="0"/>
                        </a:rPr>
                        <a:t> </a:t>
                      </a:r>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U processing cycles</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Increases data access time</a:t>
                      </a:r>
                    </a:p>
                    <a:p>
                      <a:r>
                        <a:rPr lang="en-IN" sz="1800" b="0" i="0" u="none" strike="noStrike" kern="1200" baseline="0" dirty="0" smtClean="0">
                          <a:solidFill>
                            <a:srgbClr val="000000"/>
                          </a:solidFill>
                          <a:latin typeface="Arial" panose="020B0604020202020204" pitchFamily="34" charset="0"/>
                          <a:ea typeface="+mn-ea"/>
                          <a:cs typeface="Arial" panose="020B0604020202020204" pitchFamily="34" charset="0"/>
                        </a:rPr>
                        <a:t>Adds coding complexity to queries</a:t>
                      </a:r>
                      <a:endParaRPr lang="en-IN"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83771935"/>
                  </a:ext>
                </a:extLst>
              </a:tr>
            </a:tbl>
          </a:graphicData>
        </a:graphic>
      </p:graphicFrame>
    </p:spTree>
    <p:extLst>
      <p:ext uri="{BB962C8B-B14F-4D97-AF65-F5344CB8AC3E}">
        <p14:creationId xmlns:p14="http://schemas.microsoft.com/office/powerpoint/2010/main" val="2734312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Relationships</a:t>
            </a:r>
            <a:endParaRPr lang="en-IN" dirty="0"/>
          </a:p>
        </p:txBody>
      </p:sp>
      <p:sp>
        <p:nvSpPr>
          <p:cNvPr id="3" name="Text Placeholder 2"/>
          <p:cNvSpPr>
            <a:spLocks noGrp="1"/>
          </p:cNvSpPr>
          <p:nvPr>
            <p:ph type="body" sz="quarter" idx="17"/>
          </p:nvPr>
        </p:nvSpPr>
        <p:spPr>
          <a:xfrm>
            <a:off x="743576" y="1288677"/>
            <a:ext cx="10711543" cy="3525919"/>
          </a:xfrm>
        </p:spPr>
        <p:txBody>
          <a:bodyPr/>
          <a:lstStyle/>
          <a:p>
            <a:r>
              <a:rPr lang="en-US" altLang="en-US" dirty="0">
                <a:solidFill>
                  <a:srgbClr val="222222"/>
                </a:solidFill>
              </a:rPr>
              <a:t>Association between entities that always operate in both directions</a:t>
            </a:r>
          </a:p>
          <a:p>
            <a:r>
              <a:rPr lang="en-US" altLang="en-US" b="1" dirty="0">
                <a:solidFill>
                  <a:srgbClr val="222222"/>
                </a:solidFill>
              </a:rPr>
              <a:t>Participants</a:t>
            </a:r>
            <a:r>
              <a:rPr lang="en-US" altLang="en-US" dirty="0">
                <a:solidFill>
                  <a:srgbClr val="222222"/>
                </a:solidFill>
              </a:rPr>
              <a:t>: Entities that participate in a relationship</a:t>
            </a:r>
          </a:p>
          <a:p>
            <a:r>
              <a:rPr lang="en-US" altLang="en-US" b="1" dirty="0">
                <a:solidFill>
                  <a:srgbClr val="222222"/>
                </a:solidFill>
              </a:rPr>
              <a:t>Connectivity</a:t>
            </a:r>
            <a:r>
              <a:rPr lang="en-US" altLang="en-US" dirty="0">
                <a:solidFill>
                  <a:srgbClr val="222222"/>
                </a:solidFill>
              </a:rPr>
              <a:t>: Describes the relationship classification</a:t>
            </a:r>
          </a:p>
          <a:p>
            <a:r>
              <a:rPr lang="en-US" altLang="en-US" b="1" dirty="0">
                <a:solidFill>
                  <a:srgbClr val="222222"/>
                </a:solidFill>
              </a:rPr>
              <a:t>Cardinality</a:t>
            </a:r>
            <a:r>
              <a:rPr lang="en-US" altLang="en-US" dirty="0">
                <a:solidFill>
                  <a:srgbClr val="222222"/>
                </a:solidFill>
              </a:rPr>
              <a:t>: Expresses the minimum and maximum number of entity occurrences associated with one occurrence of related entity</a:t>
            </a:r>
            <a:endParaRPr lang="en-US" dirty="0"/>
          </a:p>
        </p:txBody>
      </p:sp>
    </p:spTree>
    <p:extLst>
      <p:ext uri="{BB962C8B-B14F-4D97-AF65-F5344CB8AC3E}">
        <p14:creationId xmlns:p14="http://schemas.microsoft.com/office/powerpoint/2010/main" val="1579099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4.7 - Connectivity and Cardinality in an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a:t>
            </a:r>
            <a:endParaRPr lang="en-IN" sz="3400" dirty="0"/>
          </a:p>
        </p:txBody>
      </p:sp>
      <p:pic>
        <p:nvPicPr>
          <p:cNvPr id="4" name="Content Placeholder 3" descr="The crow’s foot diagram shows the relationship between the professor and class entities: professor to class, one through many; class to professor, one and only one; relationship type, teaches. The connectivities and cardinalities are as follows: 1, 1 towards the professor entity; 1, 4 towards the class entity."/>
          <p:cNvPicPr>
            <a:picLocks noGrp="1" noChangeAspect="1"/>
          </p:cNvPicPr>
          <p:nvPr>
            <p:ph sz="quarter" idx="16"/>
          </p:nvPr>
        </p:nvPicPr>
        <p:blipFill rotWithShape="1">
          <a:blip r:embed="rId2"/>
          <a:srcRect t="17077"/>
          <a:stretch/>
        </p:blipFill>
        <p:spPr>
          <a:xfrm>
            <a:off x="1421866" y="1903445"/>
            <a:ext cx="9348268" cy="2349555"/>
          </a:xfrm>
          <a:prstGeom prst="rect">
            <a:avLst/>
          </a:prstGeom>
        </p:spPr>
      </p:pic>
    </p:spTree>
    <p:extLst>
      <p:ext uri="{BB962C8B-B14F-4D97-AF65-F5344CB8AC3E}">
        <p14:creationId xmlns:p14="http://schemas.microsoft.com/office/powerpoint/2010/main" val="768945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2105"/>
          </a:xfrm>
        </p:spPr>
        <p:txBody>
          <a:bodyPr/>
          <a:lstStyle/>
          <a:p>
            <a:pPr algn="l"/>
            <a:r>
              <a:rPr lang="en-US" altLang="en-US" sz="3600" dirty="0"/>
              <a:t>Existence Dependence</a:t>
            </a:r>
            <a:endParaRPr lang="en-IN" dirty="0"/>
          </a:p>
        </p:txBody>
      </p:sp>
      <p:sp>
        <p:nvSpPr>
          <p:cNvPr id="4" name="Content Placeholder 3"/>
          <p:cNvSpPr>
            <a:spLocks noGrp="1"/>
          </p:cNvSpPr>
          <p:nvPr>
            <p:ph idx="1"/>
          </p:nvPr>
        </p:nvSpPr>
        <p:spPr>
          <a:xfrm>
            <a:off x="743576" y="1486684"/>
            <a:ext cx="5084468" cy="584775"/>
          </a:xfrm>
        </p:spPr>
        <p:txBody>
          <a:bodyPr/>
          <a:lstStyle/>
          <a:p>
            <a:pPr lvl="0"/>
            <a:r>
              <a:rPr lang="en-US" sz="2600" dirty="0"/>
              <a:t>Existence </a:t>
            </a:r>
            <a:r>
              <a:rPr lang="en-US" sz="2600" dirty="0" smtClean="0"/>
              <a:t>dependence</a:t>
            </a:r>
            <a:endParaRPr lang="en-US" sz="2600" dirty="0"/>
          </a:p>
        </p:txBody>
      </p:sp>
      <p:sp>
        <p:nvSpPr>
          <p:cNvPr id="5" name="Text Placeholder 4"/>
          <p:cNvSpPr>
            <a:spLocks noGrp="1"/>
          </p:cNvSpPr>
          <p:nvPr>
            <p:ph type="body" sz="quarter" idx="15"/>
          </p:nvPr>
        </p:nvSpPr>
        <p:spPr>
          <a:xfrm>
            <a:off x="743576" y="2202774"/>
            <a:ext cx="5084468" cy="1117475"/>
          </a:xfrm>
        </p:spPr>
        <p:txBody>
          <a:bodyPr>
            <a:normAutofit/>
          </a:bodyPr>
          <a:lstStyle/>
          <a:p>
            <a:pPr marL="291600" indent="-291600">
              <a:buClr>
                <a:srgbClr val="C00000"/>
              </a:buClr>
            </a:pPr>
            <a:r>
              <a:rPr lang="en-US" sz="2400" dirty="0">
                <a:solidFill>
                  <a:srgbClr val="222222"/>
                </a:solidFill>
              </a:rPr>
              <a:t>Entity exists in the database only when it is associated with another related entity </a:t>
            </a:r>
            <a:r>
              <a:rPr lang="en-US" sz="2400" dirty="0" smtClean="0">
                <a:solidFill>
                  <a:srgbClr val="222222"/>
                </a:solidFill>
              </a:rPr>
              <a:t>occurrence</a:t>
            </a:r>
            <a:endParaRPr lang="en-US" sz="2400" dirty="0"/>
          </a:p>
        </p:txBody>
      </p:sp>
      <p:sp>
        <p:nvSpPr>
          <p:cNvPr id="7" name="Content Placeholder 6"/>
          <p:cNvSpPr>
            <a:spLocks noGrp="1"/>
          </p:cNvSpPr>
          <p:nvPr>
            <p:ph idx="20"/>
          </p:nvPr>
        </p:nvSpPr>
        <p:spPr>
          <a:xfrm>
            <a:off x="6370651" y="1486684"/>
            <a:ext cx="5084468" cy="584775"/>
          </a:xfrm>
        </p:spPr>
        <p:txBody>
          <a:bodyPr/>
          <a:lstStyle/>
          <a:p>
            <a:pPr lvl="0"/>
            <a:r>
              <a:rPr lang="en-US" sz="2600" dirty="0"/>
              <a:t>Existence </a:t>
            </a:r>
            <a:r>
              <a:rPr lang="en-US" sz="2600" dirty="0" smtClean="0"/>
              <a:t>independence</a:t>
            </a:r>
            <a:endParaRPr lang="en-US" sz="2600" dirty="0"/>
          </a:p>
        </p:txBody>
      </p:sp>
      <p:sp>
        <p:nvSpPr>
          <p:cNvPr id="6" name="Text Placeholder 5"/>
          <p:cNvSpPr>
            <a:spLocks noGrp="1"/>
          </p:cNvSpPr>
          <p:nvPr>
            <p:ph type="body" sz="quarter" idx="18"/>
          </p:nvPr>
        </p:nvSpPr>
        <p:spPr>
          <a:xfrm>
            <a:off x="6370651" y="2202775"/>
            <a:ext cx="5084468" cy="1561358"/>
          </a:xfrm>
        </p:spPr>
        <p:txBody>
          <a:bodyPr>
            <a:normAutofit/>
          </a:bodyPr>
          <a:lstStyle/>
          <a:p>
            <a:pPr marL="291600" lvl="0" indent="-291600">
              <a:buClr>
                <a:srgbClr val="C00000"/>
              </a:buClr>
              <a:buFont typeface="Arial" charset="0"/>
              <a:buChar char="•"/>
            </a:pPr>
            <a:r>
              <a:rPr lang="en-US" sz="2400" dirty="0">
                <a:solidFill>
                  <a:srgbClr val="222222"/>
                </a:solidFill>
              </a:rPr>
              <a:t>Entity exists apart from all of its related entities</a:t>
            </a:r>
          </a:p>
          <a:p>
            <a:pPr marL="291600" lvl="0" indent="-291600">
              <a:buClr>
                <a:srgbClr val="C00000"/>
              </a:buClr>
              <a:buFont typeface="Arial" charset="0"/>
              <a:buChar char="•"/>
            </a:pPr>
            <a:r>
              <a:rPr lang="en-US" sz="2400" dirty="0">
                <a:solidFill>
                  <a:srgbClr val="222222"/>
                </a:solidFill>
              </a:rPr>
              <a:t>Referred to as a </a:t>
            </a:r>
            <a:r>
              <a:rPr lang="en-US" sz="2400" b="1" dirty="0">
                <a:solidFill>
                  <a:srgbClr val="222222"/>
                </a:solidFill>
              </a:rPr>
              <a:t>strong</a:t>
            </a:r>
            <a:r>
              <a:rPr lang="en-US" sz="2400" dirty="0">
                <a:solidFill>
                  <a:srgbClr val="222222"/>
                </a:solidFill>
              </a:rPr>
              <a:t> </a:t>
            </a:r>
            <a:r>
              <a:rPr lang="en-US" sz="2400" b="1" dirty="0">
                <a:solidFill>
                  <a:srgbClr val="222222"/>
                </a:solidFill>
              </a:rPr>
              <a:t>entity</a:t>
            </a:r>
            <a:r>
              <a:rPr lang="en-US" sz="2400" dirty="0">
                <a:solidFill>
                  <a:srgbClr val="222222"/>
                </a:solidFill>
              </a:rPr>
              <a:t> or </a:t>
            </a:r>
            <a:r>
              <a:rPr lang="en-US" sz="2400" b="1" dirty="0">
                <a:solidFill>
                  <a:srgbClr val="222222"/>
                </a:solidFill>
              </a:rPr>
              <a:t>regular entity</a:t>
            </a:r>
          </a:p>
        </p:txBody>
      </p:sp>
    </p:spTree>
    <p:extLst>
      <p:ext uri="{BB962C8B-B14F-4D97-AF65-F5344CB8AC3E}">
        <p14:creationId xmlns:p14="http://schemas.microsoft.com/office/powerpoint/2010/main" val="2573800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Relationship Strength</a:t>
            </a:r>
            <a:endParaRPr lang="en-IN" dirty="0"/>
          </a:p>
        </p:txBody>
      </p:sp>
      <p:sp>
        <p:nvSpPr>
          <p:cNvPr id="3" name="Text Placeholder 2"/>
          <p:cNvSpPr>
            <a:spLocks noGrp="1"/>
          </p:cNvSpPr>
          <p:nvPr>
            <p:ph type="body" sz="quarter" idx="17"/>
          </p:nvPr>
        </p:nvSpPr>
        <p:spPr>
          <a:xfrm>
            <a:off x="743576" y="1288678"/>
            <a:ext cx="10711543" cy="2768418"/>
          </a:xfrm>
        </p:spPr>
        <p:txBody>
          <a:bodyPr>
            <a:normAutofit/>
          </a:bodyPr>
          <a:lstStyle/>
          <a:p>
            <a:pPr lvl="0"/>
            <a:r>
              <a:rPr lang="en-US" b="1" dirty="0"/>
              <a:t>Weak (non-identifying) </a:t>
            </a:r>
            <a:r>
              <a:rPr lang="en-US" b="1" dirty="0" smtClean="0"/>
              <a:t>relationship</a:t>
            </a:r>
            <a:endParaRPr lang="en-CA" altLang="en-US" dirty="0"/>
          </a:p>
          <a:p>
            <a:pPr lvl="1"/>
            <a:r>
              <a:rPr lang="en-US" dirty="0">
                <a:solidFill>
                  <a:srgbClr val="222222"/>
                </a:solidFill>
              </a:rPr>
              <a:t>Primary key of the related entity does not contain a primary key component of the parent </a:t>
            </a:r>
            <a:r>
              <a:rPr lang="en-US" dirty="0" smtClean="0">
                <a:solidFill>
                  <a:srgbClr val="222222"/>
                </a:solidFill>
              </a:rPr>
              <a:t>entity</a:t>
            </a:r>
            <a:endParaRPr lang="en-CA" altLang="en-US" dirty="0">
              <a:solidFill>
                <a:srgbClr val="222222"/>
              </a:solidFill>
            </a:endParaRPr>
          </a:p>
          <a:p>
            <a:pPr lvl="0"/>
            <a:r>
              <a:rPr lang="en-US" b="1" dirty="0"/>
              <a:t>Strong (identifying) </a:t>
            </a:r>
            <a:r>
              <a:rPr lang="en-US" b="1" dirty="0" smtClean="0"/>
              <a:t>relationships</a:t>
            </a:r>
            <a:endParaRPr lang="en-US" altLang="en-US" dirty="0"/>
          </a:p>
          <a:p>
            <a:pPr lvl="1"/>
            <a:r>
              <a:rPr lang="en-US" dirty="0">
                <a:solidFill>
                  <a:srgbClr val="222222"/>
                </a:solidFill>
              </a:rPr>
              <a:t>Primary key of the related entity contains a primary key component of the parent </a:t>
            </a:r>
            <a:r>
              <a:rPr lang="en-US" dirty="0" smtClean="0">
                <a:solidFill>
                  <a:srgbClr val="222222"/>
                </a:solidFill>
              </a:rPr>
              <a:t>entity</a:t>
            </a:r>
            <a:endParaRPr lang="en-US" dirty="0">
              <a:solidFill>
                <a:srgbClr val="222222"/>
              </a:solidFill>
            </a:endParaRPr>
          </a:p>
        </p:txBody>
      </p:sp>
    </p:spTree>
    <p:extLst>
      <p:ext uri="{BB962C8B-B14F-4D97-AF65-F5344CB8AC3E}">
        <p14:creationId xmlns:p14="http://schemas.microsoft.com/office/powerpoint/2010/main" val="996657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480"/>
            <a:ext cx="10515600" cy="977271"/>
          </a:xfrm>
        </p:spPr>
        <p:txBody>
          <a:bodyPr/>
          <a:lstStyle/>
          <a:p>
            <a:r>
              <a:rPr lang="en-US" altLang="en-US" sz="3400" dirty="0"/>
              <a:t>Figure 4.8 - </a:t>
            </a:r>
            <a:r>
              <a:rPr lang="en-US" sz="3400" dirty="0"/>
              <a:t>A Weak (Non-Identifying) Relationship between COURSE and CLASS</a:t>
            </a:r>
            <a:endParaRPr lang="en-IN" sz="3400" dirty="0"/>
          </a:p>
        </p:txBody>
      </p:sp>
      <p:pic>
        <p:nvPicPr>
          <p:cNvPr id="5" name="Content Placeholder 4" descr="&quot;&quot;"/>
          <p:cNvPicPr>
            <a:picLocks noGrp="1" noChangeAspect="1"/>
          </p:cNvPicPr>
          <p:nvPr>
            <p:ph sz="quarter" idx="16"/>
          </p:nvPr>
        </p:nvPicPr>
        <p:blipFill rotWithShape="1">
          <a:blip r:embed="rId2"/>
          <a:srcRect t="28452" r="11351" b="11674"/>
          <a:stretch/>
        </p:blipFill>
        <p:spPr>
          <a:xfrm>
            <a:off x="1343816" y="2002255"/>
            <a:ext cx="9504367" cy="2732191"/>
          </a:xfrm>
          <a:prstGeom prst="rect">
            <a:avLst/>
          </a:prstGeom>
        </p:spPr>
      </p:pic>
    </p:spTree>
    <p:extLst>
      <p:ext uri="{BB962C8B-B14F-4D97-AF65-F5344CB8AC3E}">
        <p14:creationId xmlns:p14="http://schemas.microsoft.com/office/powerpoint/2010/main" val="998376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480"/>
            <a:ext cx="10515600" cy="853395"/>
          </a:xfrm>
        </p:spPr>
        <p:txBody>
          <a:bodyPr/>
          <a:lstStyle/>
          <a:p>
            <a:r>
              <a:rPr lang="en-US" altLang="en-US" sz="3400" dirty="0"/>
              <a:t>Figure 4.9 - A Strong (Identifying) Relationship between COURSE and CLASS</a:t>
            </a:r>
            <a:endParaRPr lang="en-IN" sz="3400" dirty="0"/>
          </a:p>
        </p:txBody>
      </p:sp>
      <p:pic>
        <p:nvPicPr>
          <p:cNvPr id="4" name="Content Placeholder 3" descr="&quot;&quot;"/>
          <p:cNvPicPr>
            <a:picLocks noGrp="1" noChangeAspect="1"/>
          </p:cNvPicPr>
          <p:nvPr>
            <p:ph sz="quarter" idx="16"/>
          </p:nvPr>
        </p:nvPicPr>
        <p:blipFill rotWithShape="1">
          <a:blip r:embed="rId2"/>
          <a:srcRect t="26098"/>
          <a:stretch/>
        </p:blipFill>
        <p:spPr>
          <a:xfrm>
            <a:off x="1284304" y="2115669"/>
            <a:ext cx="9623392" cy="2303332"/>
          </a:xfrm>
          <a:prstGeom prst="rect">
            <a:avLst/>
          </a:prstGeom>
        </p:spPr>
      </p:pic>
    </p:spTree>
    <p:extLst>
      <p:ext uri="{BB962C8B-B14F-4D97-AF65-F5344CB8AC3E}">
        <p14:creationId xmlns:p14="http://schemas.microsoft.com/office/powerpoint/2010/main" val="2049071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Weak Entity</a:t>
            </a:r>
            <a:endParaRPr lang="en-IN" dirty="0"/>
          </a:p>
        </p:txBody>
      </p:sp>
      <p:sp>
        <p:nvSpPr>
          <p:cNvPr id="3" name="Text Placeholder 2"/>
          <p:cNvSpPr>
            <a:spLocks noGrp="1"/>
          </p:cNvSpPr>
          <p:nvPr>
            <p:ph type="body" sz="quarter" idx="17"/>
          </p:nvPr>
        </p:nvSpPr>
        <p:spPr>
          <a:xfrm>
            <a:off x="743576" y="1288677"/>
            <a:ext cx="10711543" cy="2777296"/>
          </a:xfrm>
        </p:spPr>
        <p:txBody>
          <a:bodyPr>
            <a:normAutofit/>
          </a:bodyPr>
          <a:lstStyle/>
          <a:p>
            <a:r>
              <a:rPr lang="en-US" altLang="en-US" dirty="0" smtClean="0">
                <a:solidFill>
                  <a:srgbClr val="222222"/>
                </a:solidFill>
              </a:rPr>
              <a:t>Conditions</a:t>
            </a:r>
            <a:endParaRPr lang="en-US" altLang="en-US" dirty="0">
              <a:solidFill>
                <a:srgbClr val="222222"/>
              </a:solidFill>
            </a:endParaRPr>
          </a:p>
          <a:p>
            <a:pPr lvl="1"/>
            <a:r>
              <a:rPr lang="en-US" altLang="en-US" dirty="0" smtClean="0">
                <a:solidFill>
                  <a:srgbClr val="222222"/>
                </a:solidFill>
              </a:rPr>
              <a:t>Existence-dependent</a:t>
            </a:r>
            <a:endParaRPr lang="en-US" altLang="en-US" dirty="0">
              <a:solidFill>
                <a:srgbClr val="222222"/>
              </a:solidFill>
            </a:endParaRPr>
          </a:p>
          <a:p>
            <a:pPr lvl="1"/>
            <a:r>
              <a:rPr lang="en-US" altLang="en-US" dirty="0">
                <a:solidFill>
                  <a:srgbClr val="222222"/>
                </a:solidFill>
              </a:rPr>
              <a:t>Has a primary key that is partially or totally derived from parent entity in the relationship</a:t>
            </a:r>
          </a:p>
          <a:p>
            <a:r>
              <a:rPr lang="en-US" altLang="en-US" dirty="0">
                <a:solidFill>
                  <a:srgbClr val="222222"/>
                </a:solidFill>
              </a:rPr>
              <a:t>Database designer determines whether an entity is weak based on business rules</a:t>
            </a:r>
            <a:endParaRPr lang="en-US" dirty="0">
              <a:solidFill>
                <a:srgbClr val="222222"/>
              </a:solidFill>
            </a:endParaRPr>
          </a:p>
        </p:txBody>
      </p:sp>
    </p:spTree>
    <p:extLst>
      <p:ext uri="{BB962C8B-B14F-4D97-AF65-F5344CB8AC3E}">
        <p14:creationId xmlns:p14="http://schemas.microsoft.com/office/powerpoint/2010/main" val="1825434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4.10 - A Weak Entity in an </a:t>
            </a:r>
            <a:r>
              <a:rPr lang="en-US" altLang="en-US" dirty="0" smtClean="0"/>
              <a:t>E</a:t>
            </a:r>
            <a:r>
              <a:rPr lang="en-US" altLang="en-US" sz="100" dirty="0" smtClean="0"/>
              <a:t> </a:t>
            </a:r>
            <a:r>
              <a:rPr lang="en-US" altLang="en-US" dirty="0" smtClean="0"/>
              <a:t>R</a:t>
            </a:r>
            <a:r>
              <a:rPr lang="en-US" altLang="en-US" sz="100" dirty="0" smtClean="0"/>
              <a:t> </a:t>
            </a:r>
            <a:r>
              <a:rPr lang="en-US" altLang="en-US" dirty="0" smtClean="0"/>
              <a:t>D</a:t>
            </a:r>
            <a:endParaRPr lang="en-IN" dirty="0"/>
          </a:p>
        </p:txBody>
      </p:sp>
      <p:pic>
        <p:nvPicPr>
          <p:cNvPr id="10" name="Content Placeholder 9" descr="&quot;&quot;"/>
          <p:cNvPicPr>
            <a:picLocks noGrp="1" noChangeAspect="1"/>
          </p:cNvPicPr>
          <p:nvPr>
            <p:ph sz="quarter" idx="16"/>
          </p:nvPr>
        </p:nvPicPr>
        <p:blipFill rotWithShape="1">
          <a:blip r:embed="rId2"/>
          <a:srcRect t="6043"/>
          <a:stretch/>
        </p:blipFill>
        <p:spPr>
          <a:xfrm>
            <a:off x="2433122" y="1427580"/>
            <a:ext cx="7325756" cy="4287489"/>
          </a:xfrm>
          <a:prstGeom prst="rect">
            <a:avLst/>
          </a:prstGeom>
        </p:spPr>
      </p:pic>
    </p:spTree>
    <p:extLst>
      <p:ext uri="{BB962C8B-B14F-4D97-AF65-F5344CB8AC3E}">
        <p14:creationId xmlns:p14="http://schemas.microsoft.com/office/powerpoint/2010/main" val="26182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altLang="en-US" sz="3600" dirty="0">
                <a:ea typeface="ＭＳ Ｐゴシック" charset="-128"/>
              </a:rPr>
              <a:t>Learning </a:t>
            </a:r>
            <a:r>
              <a:rPr lang="en-US" altLang="en-US" sz="3600" dirty="0" smtClean="0">
                <a:ea typeface="ＭＳ Ｐゴシック" charset="-128"/>
              </a:rPr>
              <a:t>Objectives</a:t>
            </a:r>
            <a:endParaRPr lang="en-US" sz="2400" b="0" dirty="0"/>
          </a:p>
        </p:txBody>
      </p:sp>
      <p:sp>
        <p:nvSpPr>
          <p:cNvPr id="2" name="Text Placeholder 1"/>
          <p:cNvSpPr>
            <a:spLocks noGrp="1"/>
          </p:cNvSpPr>
          <p:nvPr>
            <p:ph type="body" sz="quarter" idx="15"/>
          </p:nvPr>
        </p:nvSpPr>
        <p:spPr>
          <a:xfrm>
            <a:off x="743576" y="1289684"/>
            <a:ext cx="10711543" cy="3193539"/>
          </a:xfrm>
        </p:spPr>
        <p:txBody>
          <a:bodyPr/>
          <a:lstStyle/>
          <a:p>
            <a:pPr marL="292608" indent="-292608">
              <a:buClr>
                <a:srgbClr val="C00000"/>
              </a:buClr>
              <a:buFont typeface="Arial" panose="020B0604020202020204" pitchFamily="34" charset="0"/>
              <a:buChar char="•"/>
            </a:pPr>
            <a:r>
              <a:rPr lang="en-US" sz="2800" dirty="0">
                <a:latin typeface="Arial" panose="020B0604020202020204" pitchFamily="34" charset="0"/>
                <a:cs typeface="Arial" panose="020B0604020202020204" pitchFamily="34" charset="0"/>
              </a:rPr>
              <a:t>In this chapter, you will learn</a:t>
            </a:r>
            <a:r>
              <a:rPr lang="en-US" sz="2800" dirty="0" smtClean="0">
                <a:latin typeface="Arial" panose="020B0604020202020204" pitchFamily="34" charset="0"/>
                <a:cs typeface="Arial" panose="020B0604020202020204" pitchFamily="34" charset="0"/>
              </a:rPr>
              <a:t>:</a:t>
            </a:r>
          </a:p>
          <a:p>
            <a:pPr lvl="1"/>
            <a:r>
              <a:rPr lang="en-US" altLang="en-US" dirty="0"/>
              <a:t>The main characteristics of entity relationship components</a:t>
            </a:r>
            <a:endParaRPr lang="en-US" altLang="en-US" dirty="0">
              <a:cs typeface="Times New Roman" panose="02020603050405020304" pitchFamily="18" charset="0"/>
            </a:endParaRPr>
          </a:p>
          <a:p>
            <a:pPr lvl="1"/>
            <a:r>
              <a:rPr lang="en-US" altLang="en-US" dirty="0"/>
              <a:t>How relationships between entities are defined, refined, and incorporated into the database design process</a:t>
            </a:r>
            <a:endParaRPr lang="en-US" altLang="en-US" dirty="0">
              <a:cs typeface="Times New Roman" panose="02020603050405020304" pitchFamily="18" charset="0"/>
            </a:endParaRPr>
          </a:p>
          <a:p>
            <a:pPr lvl="1"/>
            <a:r>
              <a:rPr lang="en-US" altLang="en-US" dirty="0">
                <a:solidFill>
                  <a:srgbClr val="222222"/>
                </a:solidFill>
              </a:rPr>
              <a:t>How </a:t>
            </a:r>
            <a:r>
              <a:rPr lang="en-US" altLang="en-US" dirty="0" smtClean="0">
                <a:solidFill>
                  <a:srgbClr val="222222"/>
                </a:solidFill>
              </a:rPr>
              <a:t>E</a:t>
            </a:r>
            <a:r>
              <a:rPr lang="en-US" altLang="en-US" sz="100" dirty="0" smtClean="0">
                <a:solidFill>
                  <a:srgbClr val="222222"/>
                </a:solidFill>
              </a:rPr>
              <a:t> </a:t>
            </a:r>
            <a:r>
              <a:rPr lang="en-US" altLang="en-US" dirty="0" smtClean="0">
                <a:solidFill>
                  <a:srgbClr val="222222"/>
                </a:solidFill>
              </a:rPr>
              <a:t>R</a:t>
            </a:r>
            <a:r>
              <a:rPr lang="en-US" altLang="en-US" sz="100" dirty="0" smtClean="0">
                <a:solidFill>
                  <a:srgbClr val="222222"/>
                </a:solidFill>
              </a:rPr>
              <a:t> </a:t>
            </a:r>
            <a:r>
              <a:rPr lang="en-US" altLang="en-US" dirty="0" smtClean="0">
                <a:solidFill>
                  <a:srgbClr val="222222"/>
                </a:solidFill>
              </a:rPr>
              <a:t>D </a:t>
            </a:r>
            <a:r>
              <a:rPr lang="en-US" altLang="en-US" dirty="0">
                <a:solidFill>
                  <a:srgbClr val="222222"/>
                </a:solidFill>
              </a:rPr>
              <a:t>components affect database design and </a:t>
            </a:r>
            <a:r>
              <a:rPr lang="en-US" altLang="en-US" dirty="0" smtClean="0">
                <a:solidFill>
                  <a:srgbClr val="222222"/>
                </a:solidFill>
              </a:rPr>
              <a:t>implementation</a:t>
            </a:r>
          </a:p>
          <a:p>
            <a:pPr lvl="1"/>
            <a:r>
              <a:rPr lang="en-US" altLang="en-US" dirty="0">
                <a:solidFill>
                  <a:srgbClr val="222222"/>
                </a:solidFill>
              </a:rPr>
              <a:t>That real-world database design often requires the reconciliation of conflicting goals</a:t>
            </a:r>
            <a:endParaRPr lang="en-US" sz="2600" dirty="0"/>
          </a:p>
        </p:txBody>
      </p:sp>
    </p:spTree>
    <p:extLst>
      <p:ext uri="{BB962C8B-B14F-4D97-AF65-F5344CB8AC3E}">
        <p14:creationId xmlns:p14="http://schemas.microsoft.com/office/powerpoint/2010/main" val="130637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15735" cy="593663"/>
          </a:xfrm>
        </p:spPr>
        <p:txBody>
          <a:bodyPr/>
          <a:lstStyle/>
          <a:p>
            <a:r>
              <a:rPr lang="en-US" altLang="en-US" sz="3400" dirty="0"/>
              <a:t>Figure 4.11 - A Weak Entity in a Strong Relationship</a:t>
            </a:r>
            <a:endParaRPr lang="en-IN" sz="3400" dirty="0"/>
          </a:p>
        </p:txBody>
      </p:sp>
      <p:pic>
        <p:nvPicPr>
          <p:cNvPr id="10" name="Content Placeholder 9" descr="Database name: chapter 04 underscore short co. Table 1. Table name: employee. List of attributes: e m p underscore n u m, e m p underscore l name, e m p underscore f name, e m p underscore initial, e m p underscore d o b, e m p underscore hire date. Line 1: e m p underscore n u m, 1 0 0 1; e m p underscore l name, Callifante; e m p underscore f name, Jeanine; e m p underscore initial, J; e m p underscore d o b, 12 March 1964; e m p underscore hire date, 25 May 1997. Line 2: e m p underscore n u m, 1 0 0 2; e m p underscore l name, Smithson; e m p underscore f name, William; e m p underscore initial, K; e m p underscore d o b, 23 November 1970; e m p underscore hire date, 28 May 1997. Line 3: e m p underscore n u m, 1 0 0 3; e m p underscore l name, Washington; e m p underscore f name, Herman; e m p underscore initial, H; e m p underscore d o b, 15 August 1968; e m p underscore hire date, 28 May 1997. Line 4: e m p underscore n u m, 1 0 0 4; e m p underscore l name, Chen; e m p underscore f name, Lydia; e m p underscore initial, B; e m p underscore d o b, 23 March 74; e m p underscore hire date, 15 October 1998. Line 5: e m p underscore n u m, 1 0 0 5; e m p underscore l name, Johnson; e m p underscore f name, Melanie; e m p underscore initial, blank cell; e m p underscore d o b, 28 September 1966; e m p underscore hire date, 20 December 1998. Line 6: e m p underscore n u m, 1 0 0 6; e m p underscore l name, Ortega; e m p underscore f name, Jorge; e m p underscore initial, G; e m p underscore d o b, 12 July 1964; e m p underscore hire date, 05 January 2002. Line 7: e m p underscore n u m, 1 0 0 7; e m p underscore l name, O’Donnell; e m p underscore f name, Peter; e m p underscore initial, D; e m p underscore d o b, 10 June 1971; e m p underscore hire date, 23 June 2002. Line 8: e m p underscore n u m, 1 0 0 8; e m p underscore l name, Brzenski; e m p underscore f name, Barbara; e m p underscore initial, Ay; e m p underscore d o b, 12 February 1970; e m p underscore hire date, 01 November 2003. Table 2. Table name: dependent. List of attributes: e m p underscore n u m, d e p underscore n u m, d e p underscore f name, d e p underscore d o b. Line 1: e m p underscore n u m, 1 0 0 1; d e p underscore n u m, 1; d e p underscore f name, Annelise; d e p underscore d o b, 05 December 1997. Line 2: e m p underscore n u m, 1 0 0 1; d e p underscore n u m, 2; d e p underscore f name, Jorge; d e p underscore d o b, 30 September 2002. Line 3: e m p underscore n u m, 1 0 0 3; d e p underscore n u m, 1; d e p underscore f name, Suzanne; d e p underscore d o b, 25 January 2004. Line 4: e m p underscore n u m, 1 0 0 6; d e p underscore n u m, 1; d e p underscore f name, Carlos; d e p underscore d o b, 25 May 2001. Line 5: e m p underscore n u m, 1 0 0 8; d e p underscore n u m, 1; d e p underscore f name, Michael; d e p underscore d o b, 19 February 1995. Line 6: e m p underscore n u m, 1 0 0 8; d e p underscore n u m, 2; d e p underscore f name, George; d e p underscore d o b, 27 June 1998. Line 7: e m p underscore n u m, 1 0 0 8; d e p underscore n u m, 3; d e p underscore f name, Katherine; d e p underscore d o b, 18 August 2003."/>
          <p:cNvPicPr>
            <a:picLocks noGrp="1" noChangeAspect="1"/>
          </p:cNvPicPr>
          <p:nvPr>
            <p:ph sz="quarter" idx="16"/>
          </p:nvPr>
        </p:nvPicPr>
        <p:blipFill rotWithShape="1">
          <a:blip r:embed="rId2"/>
          <a:srcRect t="6248"/>
          <a:stretch/>
        </p:blipFill>
        <p:spPr>
          <a:xfrm>
            <a:off x="1969539" y="1372294"/>
            <a:ext cx="8354522" cy="4705975"/>
          </a:xfrm>
          <a:prstGeom prst="rect">
            <a:avLst/>
          </a:prstGeom>
        </p:spPr>
      </p:pic>
    </p:spTree>
    <p:extLst>
      <p:ext uri="{BB962C8B-B14F-4D97-AF65-F5344CB8AC3E}">
        <p14:creationId xmlns:p14="http://schemas.microsoft.com/office/powerpoint/2010/main" val="2755856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Relationship Participation</a:t>
            </a:r>
            <a:endParaRPr lang="en-IN" dirty="0"/>
          </a:p>
        </p:txBody>
      </p:sp>
      <p:sp>
        <p:nvSpPr>
          <p:cNvPr id="3" name="Text Placeholder 2"/>
          <p:cNvSpPr>
            <a:spLocks noGrp="1"/>
          </p:cNvSpPr>
          <p:nvPr>
            <p:ph type="body" sz="quarter" idx="15"/>
          </p:nvPr>
        </p:nvSpPr>
        <p:spPr>
          <a:xfrm>
            <a:off x="743576" y="1289684"/>
            <a:ext cx="10711543" cy="2936087"/>
          </a:xfrm>
        </p:spPr>
        <p:txBody>
          <a:bodyPr/>
          <a:lstStyle/>
          <a:p>
            <a:pPr lvl="0"/>
            <a:r>
              <a:rPr lang="en-US" dirty="0"/>
              <a:t>Optional participation</a:t>
            </a:r>
          </a:p>
          <a:p>
            <a:pPr lvl="1"/>
            <a:r>
              <a:rPr lang="en-US" dirty="0"/>
              <a:t>One entity occurrence does not require a corresponding entity occurrence in a particular relationship</a:t>
            </a:r>
          </a:p>
          <a:p>
            <a:pPr lvl="0"/>
            <a:r>
              <a:rPr lang="en-US" dirty="0"/>
              <a:t>Mandatory participation</a:t>
            </a:r>
          </a:p>
          <a:p>
            <a:pPr lvl="1"/>
            <a:r>
              <a:rPr lang="en-US" dirty="0"/>
              <a:t>One entity occurrence requires a corresponding entity occurrence in a particular </a:t>
            </a:r>
            <a:r>
              <a:rPr lang="en-US" dirty="0" smtClean="0"/>
              <a:t>relationship</a:t>
            </a:r>
            <a:endParaRPr lang="en-US" dirty="0"/>
          </a:p>
        </p:txBody>
      </p:sp>
    </p:spTree>
    <p:extLst>
      <p:ext uri="{BB962C8B-B14F-4D97-AF65-F5344CB8AC3E}">
        <p14:creationId xmlns:p14="http://schemas.microsoft.com/office/powerpoint/2010/main" val="2187947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Table 4.3 - Crow’s Foot Symbols</a:t>
            </a:r>
            <a:endParaRPr lang="en-IN" dirty="0"/>
          </a:p>
        </p:txBody>
      </p:sp>
      <p:graphicFrame>
        <p:nvGraphicFramePr>
          <p:cNvPr id="2" name="Content Placeholder 1" descr="Table is accessible to screenreaders"/>
          <p:cNvGraphicFramePr>
            <a:graphicFrameLocks noGrp="1"/>
          </p:cNvGraphicFramePr>
          <p:nvPr>
            <p:ph sz="quarter" idx="16"/>
            <p:extLst>
              <p:ext uri="{D42A27DB-BD31-4B8C-83A1-F6EECF244321}">
                <p14:modId xmlns:p14="http://schemas.microsoft.com/office/powerpoint/2010/main" val="1564843726"/>
              </p:ext>
            </p:extLst>
          </p:nvPr>
        </p:nvGraphicFramePr>
        <p:xfrm>
          <a:off x="1270324" y="1494891"/>
          <a:ext cx="9651351" cy="3077109"/>
        </p:xfrm>
        <a:graphic>
          <a:graphicData uri="http://schemas.openxmlformats.org/drawingml/2006/table">
            <a:tbl>
              <a:tblPr firstRow="1" bandRow="1"/>
              <a:tblGrid>
                <a:gridCol w="2091227">
                  <a:extLst>
                    <a:ext uri="{9D8B030D-6E8A-4147-A177-3AD203B41FA5}">
                      <a16:colId xmlns:a16="http://schemas.microsoft.com/office/drawing/2014/main" val="2975026314"/>
                    </a:ext>
                  </a:extLst>
                </a:gridCol>
                <a:gridCol w="2297660">
                  <a:extLst>
                    <a:ext uri="{9D8B030D-6E8A-4147-A177-3AD203B41FA5}">
                      <a16:colId xmlns:a16="http://schemas.microsoft.com/office/drawing/2014/main" val="3323343925"/>
                    </a:ext>
                  </a:extLst>
                </a:gridCol>
                <a:gridCol w="5262464">
                  <a:extLst>
                    <a:ext uri="{9D8B030D-6E8A-4147-A177-3AD203B41FA5}">
                      <a16:colId xmlns:a16="http://schemas.microsoft.com/office/drawing/2014/main" val="3999143176"/>
                    </a:ext>
                  </a:extLst>
                </a:gridCol>
              </a:tblGrid>
              <a:tr h="585564">
                <a:tc>
                  <a:txBody>
                    <a:bodyPr/>
                    <a:lstStyle/>
                    <a:p>
                      <a:r>
                        <a:rPr lang="en-US" altLang="en-US" sz="2000" b="1" dirty="0" smtClean="0">
                          <a:solidFill>
                            <a:srgbClr val="000000"/>
                          </a:solidFill>
                          <a:latin typeface="Arial" panose="020B0604020202020204" pitchFamily="34" charset="0"/>
                          <a:cs typeface="Arial" panose="020B0604020202020204" pitchFamily="34" charset="0"/>
                        </a:rPr>
                        <a:t>CROW’S FOOT SYMBOLS</a:t>
                      </a:r>
                      <a:endParaRPr lang="en-IN" sz="2000" b="1" dirty="0">
                        <a:solidFill>
                          <a:srgbClr val="000000"/>
                        </a:solidFill>
                        <a:latin typeface="Arial" panose="020B0604020202020204" pitchFamily="34" charset="0"/>
                        <a:cs typeface="Arial" panose="020B0604020202020204" pitchFamily="34" charset="0"/>
                      </a:endParaRPr>
                    </a:p>
                  </a:txBody>
                  <a:tcPr anchor="ctr"/>
                </a:tc>
                <a:tc>
                  <a:txBody>
                    <a:bodyPr/>
                    <a:lstStyle/>
                    <a:p>
                      <a:pPr algn="ctr"/>
                      <a:r>
                        <a:rPr lang="en-IN" sz="2000" b="1" i="0" u="none" strike="noStrike" kern="1200" baseline="0" dirty="0" smtClean="0">
                          <a:solidFill>
                            <a:srgbClr val="000000"/>
                          </a:solidFill>
                          <a:latin typeface="Arial" panose="020B0604020202020204" pitchFamily="34" charset="0"/>
                          <a:ea typeface="+mn-ea"/>
                          <a:cs typeface="Arial" panose="020B0604020202020204" pitchFamily="34" charset="0"/>
                        </a:rPr>
                        <a:t>CARDINALITY</a:t>
                      </a:r>
                      <a:endParaRPr lang="en-IN" sz="2000" b="1" dirty="0">
                        <a:solidFill>
                          <a:srgbClr val="000000"/>
                        </a:solidFill>
                        <a:latin typeface="Arial" panose="020B0604020202020204" pitchFamily="34" charset="0"/>
                        <a:cs typeface="Arial" panose="020B0604020202020204" pitchFamily="34" charset="0"/>
                      </a:endParaRPr>
                    </a:p>
                  </a:txBody>
                  <a:tcPr anchor="ctr"/>
                </a:tc>
                <a:tc>
                  <a:txBody>
                    <a:bodyPr/>
                    <a:lstStyle/>
                    <a:p>
                      <a:r>
                        <a:rPr lang="en-IN" sz="2000" b="1" i="0" u="none" strike="noStrike" kern="1200" baseline="0" dirty="0" smtClean="0">
                          <a:solidFill>
                            <a:srgbClr val="000000"/>
                          </a:solidFill>
                          <a:latin typeface="Arial" panose="020B0604020202020204" pitchFamily="34" charset="0"/>
                          <a:ea typeface="+mn-ea"/>
                          <a:cs typeface="Arial" panose="020B0604020202020204" pitchFamily="34" charset="0"/>
                        </a:rPr>
                        <a:t>COMMENT</a:t>
                      </a:r>
                      <a:endParaRPr lang="en-IN" sz="2000" b="1" dirty="0">
                        <a:solidFill>
                          <a:srgbClr val="00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43452584"/>
                  </a:ext>
                </a:extLst>
              </a:tr>
              <a:tr h="585564">
                <a:tc>
                  <a:txBody>
                    <a:bodyPr/>
                    <a:lstStyle/>
                    <a:p>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pPr algn="ctr"/>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(0,N)</a:t>
                      </a:r>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Zero or many; the “many” side is optional.</a:t>
                      </a:r>
                      <a:endParaRPr lang="en-IN" sz="20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40940699"/>
                  </a:ext>
                </a:extLst>
              </a:tr>
              <a:tr h="585564">
                <a:tc>
                  <a:txBody>
                    <a:bodyPr/>
                    <a:lstStyle/>
                    <a:p>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pPr algn="ctr"/>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(1,N)</a:t>
                      </a:r>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One or many; the “many” side is mandatory.</a:t>
                      </a:r>
                      <a:endParaRPr lang="en-IN" sz="20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79966944"/>
                  </a:ext>
                </a:extLst>
              </a:tr>
              <a:tr h="626443">
                <a:tc>
                  <a:txBody>
                    <a:bodyPr/>
                    <a:lstStyle/>
                    <a:p>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pPr algn="ctr"/>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(1,1)</a:t>
                      </a:r>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One and only one; the “1” side is mandatory.</a:t>
                      </a:r>
                      <a:endParaRPr lang="en-IN" sz="20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62313857"/>
                  </a:ext>
                </a:extLst>
              </a:tr>
              <a:tr h="578498">
                <a:tc>
                  <a:txBody>
                    <a:bodyPr/>
                    <a:lstStyle/>
                    <a:p>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pPr algn="ctr"/>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(0,1)</a:t>
                      </a:r>
                      <a:endParaRPr lang="en-IN" sz="2000" dirty="0">
                        <a:solidFill>
                          <a:srgbClr val="000000"/>
                        </a:solidFill>
                        <a:latin typeface="Arial" panose="020B0604020202020204" pitchFamily="34" charset="0"/>
                        <a:cs typeface="Arial" panose="020B0604020202020204" pitchFamily="34" charset="0"/>
                      </a:endParaRPr>
                    </a:p>
                  </a:txBody>
                  <a:tcPr/>
                </a:tc>
                <a:tc>
                  <a:txBody>
                    <a:bodyPr/>
                    <a:lstStyle/>
                    <a:p>
                      <a:r>
                        <a:rPr lang="en-IN" sz="2000" b="0" i="0" u="none" strike="noStrike" kern="1200" baseline="0" dirty="0" smtClean="0">
                          <a:solidFill>
                            <a:srgbClr val="000000"/>
                          </a:solidFill>
                          <a:latin typeface="Arial" panose="020B0604020202020204" pitchFamily="34" charset="0"/>
                          <a:ea typeface="+mn-ea"/>
                          <a:cs typeface="Arial" panose="020B0604020202020204" pitchFamily="34" charset="0"/>
                        </a:rPr>
                        <a:t>Zero or one; the “1” side is optional.</a:t>
                      </a:r>
                      <a:endParaRPr lang="en-IN" sz="20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70340000"/>
                  </a:ext>
                </a:extLst>
              </a:tr>
            </a:tbl>
          </a:graphicData>
        </a:graphic>
      </p:graphicFrame>
      <p:pic>
        <p:nvPicPr>
          <p:cNvPr id="5" name="Content Placeholder 4" descr="&quot;&quot;"/>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543579" y="2284670"/>
            <a:ext cx="582089" cy="336999"/>
          </a:xfrm>
        </p:spPr>
      </p:pic>
      <p:pic>
        <p:nvPicPr>
          <p:cNvPr id="7" name="Content Placeholder 6" descr="&quot;&quot;"/>
          <p:cNvPicPr>
            <a:picLocks noGrp="1" noChangeAspect="1"/>
          </p:cNvPicPr>
          <p:nvPr>
            <p:ph sz="quarter" idx="18"/>
          </p:nvPr>
        </p:nvPicPr>
        <p:blipFill>
          <a:blip r:embed="rId3">
            <a:extLst>
              <a:ext uri="{28A0092B-C50C-407E-A947-70E740481C1C}">
                <a14:useLocalDpi xmlns:a14="http://schemas.microsoft.com/office/drawing/2010/main" val="0"/>
              </a:ext>
            </a:extLst>
          </a:blip>
          <a:stretch>
            <a:fillRect/>
          </a:stretch>
        </p:blipFill>
        <p:spPr>
          <a:xfrm>
            <a:off x="1585295" y="2865256"/>
            <a:ext cx="498656" cy="390252"/>
          </a:xfrm>
        </p:spPr>
      </p:pic>
      <p:pic>
        <p:nvPicPr>
          <p:cNvPr id="9" name="Content Placeholder 8" descr="&quot;&quot;"/>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1675278" y="3459197"/>
            <a:ext cx="260833" cy="438667"/>
          </a:xfrm>
        </p:spPr>
      </p:pic>
      <p:pic>
        <p:nvPicPr>
          <p:cNvPr id="11" name="Content Placeholder 10" descr="&quot;&quot;"/>
          <p:cNvPicPr>
            <a:picLocks noGrp="1" noChangeAspect="1"/>
          </p:cNvPicPr>
          <p:nvPr>
            <p:ph sz="quarter" idx="20"/>
          </p:nvPr>
        </p:nvPicPr>
        <p:blipFill>
          <a:blip r:embed="rId5">
            <a:extLst>
              <a:ext uri="{28A0092B-C50C-407E-A947-70E740481C1C}">
                <a14:useLocalDpi xmlns:a14="http://schemas.microsoft.com/office/drawing/2010/main" val="0"/>
              </a:ext>
            </a:extLst>
          </a:blip>
          <a:stretch>
            <a:fillRect/>
          </a:stretch>
        </p:blipFill>
        <p:spPr>
          <a:xfrm>
            <a:off x="1543579" y="4082891"/>
            <a:ext cx="504825" cy="371475"/>
          </a:xfrm>
        </p:spPr>
      </p:pic>
    </p:spTree>
    <p:extLst>
      <p:ext uri="{BB962C8B-B14F-4D97-AF65-F5344CB8AC3E}">
        <p14:creationId xmlns:p14="http://schemas.microsoft.com/office/powerpoint/2010/main" val="883488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4.13 - CLASS is Optional to COURSE</a:t>
            </a:r>
            <a:endParaRPr lang="en-IN" dirty="0"/>
          </a:p>
        </p:txBody>
      </p:sp>
      <p:pic>
        <p:nvPicPr>
          <p:cNvPr id="4" name="Content Placeholder 3" descr="The crow’s foot diagram shows the relationship between the course and class entities: course to class, 0 through many; class to course, one and only one; relationship type: generates. The cardinalities are as follows: course to class, 0, n; class to course, 1, 1."/>
          <p:cNvPicPr>
            <a:picLocks noGrp="1" noChangeAspect="1"/>
          </p:cNvPicPr>
          <p:nvPr>
            <p:ph sz="quarter" idx="16"/>
          </p:nvPr>
        </p:nvPicPr>
        <p:blipFill rotWithShape="1">
          <a:blip r:embed="rId2"/>
          <a:srcRect t="17407"/>
          <a:stretch/>
        </p:blipFill>
        <p:spPr>
          <a:xfrm>
            <a:off x="2344541" y="2194575"/>
            <a:ext cx="7502916" cy="1937080"/>
          </a:xfrm>
          <a:prstGeom prst="rect">
            <a:avLst/>
          </a:prstGeom>
        </p:spPr>
      </p:pic>
    </p:spTree>
    <p:extLst>
      <p:ext uri="{BB962C8B-B14F-4D97-AF65-F5344CB8AC3E}">
        <p14:creationId xmlns:p14="http://schemas.microsoft.com/office/powerpoint/2010/main" val="2386499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838"/>
            <a:ext cx="10515600" cy="942678"/>
          </a:xfrm>
        </p:spPr>
        <p:txBody>
          <a:bodyPr/>
          <a:lstStyle/>
          <a:p>
            <a:r>
              <a:rPr lang="en-US" altLang="en-US" sz="3400" dirty="0"/>
              <a:t>Figure 4.14 - COURSE and CLASS in a Mandatory Relationship</a:t>
            </a:r>
            <a:endParaRPr lang="en-IN" sz="3400" dirty="0"/>
          </a:p>
        </p:txBody>
      </p:sp>
      <p:pic>
        <p:nvPicPr>
          <p:cNvPr id="5" name="Content Placeholder 4" descr="The crow’s foot diagram shows the relationship between the course and class entities: course to class, 1 through many; class to course, one and only one; relationship type: generates. The cardinalities are as follows: course to class, 1, n; class to course, 1, 1."/>
          <p:cNvPicPr>
            <a:picLocks noGrp="1" noChangeAspect="1"/>
          </p:cNvPicPr>
          <p:nvPr>
            <p:ph sz="quarter" idx="16"/>
          </p:nvPr>
        </p:nvPicPr>
        <p:blipFill rotWithShape="1">
          <a:blip r:embed="rId2"/>
          <a:srcRect l="13100" t="19171" r="13482"/>
          <a:stretch/>
        </p:blipFill>
        <p:spPr>
          <a:xfrm>
            <a:off x="2645134" y="2283157"/>
            <a:ext cx="6901732" cy="2226325"/>
          </a:xfrm>
          <a:prstGeom prst="rect">
            <a:avLst/>
          </a:prstGeom>
        </p:spPr>
      </p:pic>
    </p:spTree>
    <p:extLst>
      <p:ext uri="{BB962C8B-B14F-4D97-AF65-F5344CB8AC3E}">
        <p14:creationId xmlns:p14="http://schemas.microsoft.com/office/powerpoint/2010/main" val="3392275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Relationship Degree</a:t>
            </a:r>
            <a:endParaRPr lang="en-IN" dirty="0"/>
          </a:p>
        </p:txBody>
      </p:sp>
      <p:sp>
        <p:nvSpPr>
          <p:cNvPr id="3" name="Text Placeholder 2"/>
          <p:cNvSpPr>
            <a:spLocks noGrp="1"/>
          </p:cNvSpPr>
          <p:nvPr>
            <p:ph type="body" sz="quarter" idx="15"/>
          </p:nvPr>
        </p:nvSpPr>
        <p:spPr>
          <a:xfrm>
            <a:off x="743576" y="1289683"/>
            <a:ext cx="10711543" cy="3674203"/>
          </a:xfrm>
        </p:spPr>
        <p:txBody>
          <a:bodyPr/>
          <a:lstStyle/>
          <a:p>
            <a:r>
              <a:rPr lang="en-US" altLang="en-US" dirty="0">
                <a:solidFill>
                  <a:srgbClr val="222222"/>
                </a:solidFill>
              </a:rPr>
              <a:t>Indicates the number of entities or participants associated with a relationship</a:t>
            </a:r>
          </a:p>
          <a:p>
            <a:r>
              <a:rPr lang="en-US" altLang="en-US" b="1" dirty="0">
                <a:solidFill>
                  <a:srgbClr val="222222"/>
                </a:solidFill>
              </a:rPr>
              <a:t>Unary relationship</a:t>
            </a:r>
            <a:r>
              <a:rPr lang="en-US" altLang="en-US" dirty="0">
                <a:solidFill>
                  <a:srgbClr val="222222"/>
                </a:solidFill>
              </a:rPr>
              <a:t>: Association is maintained within a single </a:t>
            </a:r>
            <a:r>
              <a:rPr lang="en-US" altLang="en-US" dirty="0" smtClean="0">
                <a:solidFill>
                  <a:srgbClr val="222222"/>
                </a:solidFill>
              </a:rPr>
              <a:t>entity</a:t>
            </a:r>
            <a:endParaRPr lang="en-US" altLang="en-US" dirty="0">
              <a:solidFill>
                <a:srgbClr val="222222"/>
              </a:solidFill>
            </a:endParaRPr>
          </a:p>
          <a:p>
            <a:pPr lvl="1"/>
            <a:r>
              <a:rPr lang="en-US" altLang="en-US" b="1" dirty="0">
                <a:solidFill>
                  <a:srgbClr val="222222"/>
                </a:solidFill>
              </a:rPr>
              <a:t>Recursive relationship</a:t>
            </a:r>
            <a:r>
              <a:rPr lang="en-US" altLang="en-US" dirty="0">
                <a:solidFill>
                  <a:srgbClr val="222222"/>
                </a:solidFill>
              </a:rPr>
              <a:t>: Relationship exists between occurrences of the same entity set</a:t>
            </a:r>
          </a:p>
          <a:p>
            <a:r>
              <a:rPr lang="en-US" altLang="en-US" b="1" dirty="0">
                <a:solidFill>
                  <a:srgbClr val="222222"/>
                </a:solidFill>
              </a:rPr>
              <a:t>Binary relationship</a:t>
            </a:r>
            <a:r>
              <a:rPr lang="en-US" altLang="en-US" dirty="0">
                <a:solidFill>
                  <a:srgbClr val="222222"/>
                </a:solidFill>
              </a:rPr>
              <a:t>: Two entities are associated</a:t>
            </a:r>
          </a:p>
          <a:p>
            <a:r>
              <a:rPr lang="en-US" altLang="en-US" b="1" dirty="0">
                <a:solidFill>
                  <a:srgbClr val="222222"/>
                </a:solidFill>
              </a:rPr>
              <a:t>Ternary relationship</a:t>
            </a:r>
            <a:r>
              <a:rPr lang="en-US" altLang="en-US" dirty="0">
                <a:solidFill>
                  <a:srgbClr val="222222"/>
                </a:solidFill>
              </a:rPr>
              <a:t>: Three entities are associated</a:t>
            </a:r>
            <a:endParaRPr lang="en-IN" dirty="0"/>
          </a:p>
        </p:txBody>
      </p:sp>
    </p:spTree>
    <p:extLst>
      <p:ext uri="{BB962C8B-B14F-4D97-AF65-F5344CB8AC3E}">
        <p14:creationId xmlns:p14="http://schemas.microsoft.com/office/powerpoint/2010/main" val="464103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4.15 - Three Types of Relationship Degree</a:t>
            </a:r>
            <a:endParaRPr lang="en-IN" sz="3400" dirty="0"/>
          </a:p>
        </p:txBody>
      </p:sp>
      <p:pic>
        <p:nvPicPr>
          <p:cNvPr id="5" name="Content Placeholder 4" descr="The different relationship degrees are: unary, binary, ternary conceptual and ternary logical. 1. Unary relationship. The relationship is within a single entity. Entity: employee; employee to employee, zero through many; employee to employee, zero or one; relationship type, manages. 2. Binary relationship takes place between two entities: professor and class. Professor to class, zero through many; class to professor, one and only one; relationship type, teaches. 3. Ternary conceptual. Entities: doctor, patient, drug. Doctor to patient, zero through many; patient to doctor, zero through many. Doctor to drug, zero through many; drug to doctor, zero through many. Drug to patient, zero through many; patient to drug, zero through many. Relationship type: prescribes. 4. Ternary logical. Entities: doctor, prescription, patient, drug. Doctor to prescription, zero through many; prescription to doctor, one and only one; relationship type, writes. Prescription to patient, one and only one; patient to prescription, zero through many; relationship type, receives. Prescription to drug, one and only one; drug to prescription, zero through many; relationship type, appears in."/>
          <p:cNvPicPr>
            <a:picLocks noGrp="1" noChangeAspect="1"/>
          </p:cNvPicPr>
          <p:nvPr>
            <p:ph sz="quarter" idx="16"/>
          </p:nvPr>
        </p:nvPicPr>
        <p:blipFill rotWithShape="1">
          <a:blip r:embed="rId2"/>
          <a:srcRect t="4276"/>
          <a:stretch/>
        </p:blipFill>
        <p:spPr>
          <a:xfrm>
            <a:off x="3974096" y="1306286"/>
            <a:ext cx="4243808" cy="4804901"/>
          </a:xfrm>
          <a:prstGeom prst="rect">
            <a:avLst/>
          </a:prstGeom>
        </p:spPr>
      </p:pic>
    </p:spTree>
    <p:extLst>
      <p:ext uri="{BB962C8B-B14F-4D97-AF65-F5344CB8AC3E}">
        <p14:creationId xmlns:p14="http://schemas.microsoft.com/office/powerpoint/2010/main" val="3245494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9838"/>
            <a:ext cx="10515600" cy="942678"/>
          </a:xfrm>
        </p:spPr>
        <p:txBody>
          <a:bodyPr/>
          <a:lstStyle/>
          <a:p>
            <a:r>
              <a:rPr lang="en-US" altLang="en-US" sz="3400" dirty="0"/>
              <a:t>Figure 4.17 - An </a:t>
            </a:r>
            <a:r>
              <a:rPr lang="en-US" altLang="en-US" sz="3400" dirty="0" smtClean="0"/>
              <a:t>E</a:t>
            </a:r>
            <a:r>
              <a:rPr lang="en-US" altLang="en-US" sz="100" dirty="0" smtClean="0"/>
              <a:t> </a:t>
            </a:r>
            <a:r>
              <a:rPr lang="en-US" altLang="en-US" sz="3400" dirty="0" smtClean="0"/>
              <a:t>R </a:t>
            </a:r>
            <a:r>
              <a:rPr lang="en-US" altLang="en-US" sz="3400" dirty="0"/>
              <a:t>Representation of Recursive Relationships</a:t>
            </a:r>
            <a:endParaRPr lang="en-IN" sz="3400" dirty="0"/>
          </a:p>
        </p:txBody>
      </p:sp>
      <p:pic>
        <p:nvPicPr>
          <p:cNvPr id="4" name="Content Placeholder 3" descr="3 recursive relationships. 1. Entity: employee. Employee to employee, zero or one; employee to employee, zero or one; relationship type, is married. 2. Entity: employee. Employee to employee, zero through many; employee to employee, zero or one; relationship type, manages. 3. Entity: course. Course to course, zero through many; course to course, zero through many; relationship type, has."/>
          <p:cNvPicPr>
            <a:picLocks noGrp="1" noChangeAspect="1"/>
          </p:cNvPicPr>
          <p:nvPr>
            <p:ph sz="quarter" idx="16"/>
          </p:nvPr>
        </p:nvPicPr>
        <p:blipFill rotWithShape="1">
          <a:blip r:embed="rId2"/>
          <a:srcRect t="18065"/>
          <a:stretch/>
        </p:blipFill>
        <p:spPr>
          <a:xfrm>
            <a:off x="1277999" y="2085947"/>
            <a:ext cx="9636002" cy="2553720"/>
          </a:xfrm>
          <a:prstGeom prst="rect">
            <a:avLst/>
          </a:prstGeom>
        </p:spPr>
      </p:pic>
    </p:spTree>
    <p:extLst>
      <p:ext uri="{BB962C8B-B14F-4D97-AF65-F5344CB8AC3E}">
        <p14:creationId xmlns:p14="http://schemas.microsoft.com/office/powerpoint/2010/main" val="3957867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Associative (Composite) Entities</a:t>
            </a:r>
            <a:endParaRPr lang="en-IN" dirty="0"/>
          </a:p>
        </p:txBody>
      </p:sp>
      <p:sp>
        <p:nvSpPr>
          <p:cNvPr id="3" name="Text Placeholder 2"/>
          <p:cNvSpPr>
            <a:spLocks noGrp="1"/>
          </p:cNvSpPr>
          <p:nvPr>
            <p:ph type="body" sz="quarter" idx="15"/>
          </p:nvPr>
        </p:nvSpPr>
        <p:spPr>
          <a:xfrm>
            <a:off x="743576" y="1289684"/>
            <a:ext cx="10711543" cy="2806455"/>
          </a:xfrm>
        </p:spPr>
        <p:txBody>
          <a:bodyPr/>
          <a:lstStyle/>
          <a:p>
            <a:r>
              <a:rPr lang="en-US" altLang="en-US" dirty="0">
                <a:solidFill>
                  <a:srgbClr val="222222"/>
                </a:solidFill>
              </a:rPr>
              <a:t>Used to represent an M:N relationship between two or more entities</a:t>
            </a:r>
          </a:p>
          <a:p>
            <a:r>
              <a:rPr lang="en-US" altLang="en-US" dirty="0">
                <a:solidFill>
                  <a:srgbClr val="222222"/>
                </a:solidFill>
              </a:rPr>
              <a:t>Is in a 1:M relationship with the parent entities</a:t>
            </a:r>
          </a:p>
          <a:p>
            <a:pPr lvl="1"/>
            <a:r>
              <a:rPr lang="en-US" altLang="en-US" dirty="0">
                <a:solidFill>
                  <a:srgbClr val="222222"/>
                </a:solidFill>
              </a:rPr>
              <a:t>Composed of the primary key attributes of each parent entity</a:t>
            </a:r>
          </a:p>
          <a:p>
            <a:r>
              <a:rPr lang="en-US" altLang="en-US" dirty="0">
                <a:solidFill>
                  <a:srgbClr val="222222"/>
                </a:solidFill>
              </a:rPr>
              <a:t>May also contain additional attributes that play no role in connective process</a:t>
            </a:r>
            <a:endParaRPr lang="en-IN" dirty="0"/>
          </a:p>
        </p:txBody>
      </p:sp>
    </p:spTree>
    <p:extLst>
      <p:ext uri="{BB962C8B-B14F-4D97-AF65-F5344CB8AC3E}">
        <p14:creationId xmlns:p14="http://schemas.microsoft.com/office/powerpoint/2010/main" val="39191734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700"/>
            <a:ext cx="10515600" cy="914954"/>
          </a:xfrm>
        </p:spPr>
        <p:txBody>
          <a:bodyPr/>
          <a:lstStyle/>
          <a:p>
            <a:r>
              <a:rPr lang="en-US" altLang="en-US" sz="3400" dirty="0"/>
              <a:t>Figure 4.23 - Converting the M:N Relationship into Two 1:M Relationships</a:t>
            </a:r>
            <a:endParaRPr lang="en-IN" sz="3400" dirty="0"/>
          </a:p>
        </p:txBody>
      </p:sp>
      <p:pic>
        <p:nvPicPr>
          <p:cNvPr id="10" name="Content Placeholder 9" descr="Database name: chapter 04 underscore college try. Table 1. Table name: student. Attributes: s t u underscore name, s t u underscore l name. Line 1: s t u underscore n u m, 3 2 1 4 5 2; s t u underscore l name, Bowser. Line 2: s t u underscore n u m, 3 2 4 2 5 7; s t u underscore l name, Smithson. Table 2. Table name: enroll. Attributes: class underscore code, s t u underscore n u m, enroll underscore grade. Line 1: class underscore code, 1 0 0 1 4; s t u underscore n u m, n u m, 3 2 1 4 5 2; enroll underscore grade, C. Line 2: class underscore code, 1 0 0 1 4; s t u underscore n u m, n u m, 3 2 4 2 5 7; enroll underscore grade, B. Line 3: class underscore code, 1 0 0 1 8; s t u underscore n u m, n u m, 3 2 1 4 5 2; enroll underscore grade, Ay. Line 4: class underscore code, 1 0 0 1 8; s t u underscore n u m, n u m, 3 2 4 2 5 7; enroll underscore grade, B. Line 5: class underscore code, 1 0 0 2 1; s t u underscore n u m, n u m, 3 2 1 4 5 2; enroll underscore grade, C. Line 6: class underscore code, 1 0 0 2 1; s t u underscore n u m, n u m, 3 2 4 2 5 7; enroll underscore grade, C. Table 3. Table name: class. Attributes: class underscore code, c r s underscore code, class underscore section, class underscore time, room underscore code, p r o f underscore n u m. Line 1: class underscore code, 1 0 0 1 4; c r s underscore code, ay c c t dash 2 1 1; class underscore section, 3; class underscore time, Tuesday, Thursday, 2 30 p m to 3 45 p m; room underscore code, b u s 2 5 2; p r o f underscore n u m, 3 4 2. Line 2: class underscore, 1 0 0 1 8; c r s underscore code, c i s dash 2 2 0; class underscore section, 2; class underscore time, Monday, Wednesday, Friday, 9 ay m to 9 50 ay m; room underscore code, k l r 2 1 1; p r o f underscore n u m, 1 1 4. Line 3: class underscore, 1 0 0 2 1; c r s underscore code, q m dash 2 6 1; class underscore section, 1; class underscore time, Monday, Wednesday, Friday, 8 ay m to 8 50 ay m; room underscore code, k l r 2 0 0; p r o f underscore n u m, 1 1 4."/>
          <p:cNvPicPr>
            <a:picLocks noGrp="1" noChangeAspect="1"/>
          </p:cNvPicPr>
          <p:nvPr>
            <p:ph sz="quarter" idx="16"/>
          </p:nvPr>
        </p:nvPicPr>
        <p:blipFill rotWithShape="1">
          <a:blip r:embed="rId2"/>
          <a:srcRect t="15442"/>
          <a:stretch/>
        </p:blipFill>
        <p:spPr>
          <a:xfrm>
            <a:off x="1790130" y="1443858"/>
            <a:ext cx="8618090" cy="4668885"/>
          </a:xfrm>
          <a:prstGeom prst="rect">
            <a:avLst/>
          </a:prstGeom>
        </p:spPr>
      </p:pic>
    </p:spTree>
    <p:extLst>
      <p:ext uri="{BB962C8B-B14F-4D97-AF65-F5344CB8AC3E}">
        <p14:creationId xmlns:p14="http://schemas.microsoft.com/office/powerpoint/2010/main" val="1168903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Entity Relationship Model (</a:t>
            </a:r>
            <a:r>
              <a:rPr lang="en-US" altLang="en-US" dirty="0" smtClean="0"/>
              <a:t>E</a:t>
            </a:r>
            <a:r>
              <a:rPr lang="en-US" altLang="en-US" sz="100" dirty="0" smtClean="0"/>
              <a:t> </a:t>
            </a:r>
            <a:r>
              <a:rPr lang="en-US" altLang="en-US" dirty="0" smtClean="0"/>
              <a:t>R</a:t>
            </a:r>
            <a:r>
              <a:rPr lang="en-US" altLang="en-US" sz="100" dirty="0" smtClean="0"/>
              <a:t> </a:t>
            </a:r>
            <a:r>
              <a:rPr lang="en-US" altLang="en-US" dirty="0" smtClean="0"/>
              <a:t>M</a:t>
            </a:r>
            <a:r>
              <a:rPr lang="en-US" altLang="en-US" dirty="0"/>
              <a:t>)</a:t>
            </a:r>
            <a:endParaRPr lang="en-US" sz="2400" b="0" dirty="0"/>
          </a:p>
        </p:txBody>
      </p:sp>
      <p:sp>
        <p:nvSpPr>
          <p:cNvPr id="2" name="Text Placeholder 1"/>
          <p:cNvSpPr>
            <a:spLocks noGrp="1"/>
          </p:cNvSpPr>
          <p:nvPr>
            <p:ph type="body" sz="quarter" idx="15"/>
          </p:nvPr>
        </p:nvSpPr>
        <p:spPr>
          <a:xfrm>
            <a:off x="743576" y="1289684"/>
            <a:ext cx="10711543" cy="4178055"/>
          </a:xfrm>
        </p:spPr>
        <p:txBody>
          <a:bodyPr/>
          <a:lstStyle/>
          <a:p>
            <a:r>
              <a:rPr lang="en-US" altLang="en-US" dirty="0">
                <a:solidFill>
                  <a:srgbClr val="222222"/>
                </a:solidFill>
              </a:rPr>
              <a:t>Basis of an entity relationship diagram (</a:t>
            </a:r>
            <a:r>
              <a:rPr lang="en-US" altLang="en-US" dirty="0" smtClean="0">
                <a:solidFill>
                  <a:srgbClr val="222222"/>
                </a:solidFill>
              </a:rPr>
              <a:t>E</a:t>
            </a:r>
            <a:r>
              <a:rPr lang="en-US" altLang="en-US" sz="100" dirty="0" smtClean="0">
                <a:solidFill>
                  <a:srgbClr val="222222"/>
                </a:solidFill>
              </a:rPr>
              <a:t> </a:t>
            </a:r>
            <a:r>
              <a:rPr lang="en-US" altLang="en-US" dirty="0" smtClean="0">
                <a:solidFill>
                  <a:srgbClr val="222222"/>
                </a:solidFill>
              </a:rPr>
              <a:t>R</a:t>
            </a:r>
            <a:r>
              <a:rPr lang="en-US" altLang="en-US" sz="100" dirty="0" smtClean="0">
                <a:solidFill>
                  <a:srgbClr val="222222"/>
                </a:solidFill>
              </a:rPr>
              <a:t> </a:t>
            </a:r>
            <a:r>
              <a:rPr lang="en-US" altLang="en-US" dirty="0" smtClean="0">
                <a:solidFill>
                  <a:srgbClr val="222222"/>
                </a:solidFill>
              </a:rPr>
              <a:t>D)</a:t>
            </a:r>
            <a:endParaRPr lang="en-US" altLang="en-US" dirty="0">
              <a:solidFill>
                <a:srgbClr val="222222"/>
              </a:solidFill>
            </a:endParaRPr>
          </a:p>
          <a:p>
            <a:r>
              <a:rPr lang="en-US" altLang="en-US" dirty="0" smtClean="0">
                <a:solidFill>
                  <a:srgbClr val="222222"/>
                </a:solidFill>
              </a:rPr>
              <a:t>E</a:t>
            </a:r>
            <a:r>
              <a:rPr lang="en-US" altLang="en-US" sz="100" dirty="0" smtClean="0">
                <a:solidFill>
                  <a:srgbClr val="222222"/>
                </a:solidFill>
              </a:rPr>
              <a:t> </a:t>
            </a:r>
            <a:r>
              <a:rPr lang="en-US" altLang="en-US" dirty="0" smtClean="0">
                <a:solidFill>
                  <a:srgbClr val="222222"/>
                </a:solidFill>
              </a:rPr>
              <a:t>R</a:t>
            </a:r>
            <a:r>
              <a:rPr lang="en-US" altLang="en-US" sz="100" dirty="0" smtClean="0">
                <a:solidFill>
                  <a:srgbClr val="222222"/>
                </a:solidFill>
              </a:rPr>
              <a:t> </a:t>
            </a:r>
            <a:r>
              <a:rPr lang="en-US" altLang="en-US" dirty="0" smtClean="0">
                <a:solidFill>
                  <a:srgbClr val="222222"/>
                </a:solidFill>
              </a:rPr>
              <a:t>D </a:t>
            </a:r>
            <a:r>
              <a:rPr lang="en-US" altLang="en-US" dirty="0">
                <a:solidFill>
                  <a:srgbClr val="222222"/>
                </a:solidFill>
              </a:rPr>
              <a:t>depicts the:</a:t>
            </a:r>
          </a:p>
          <a:p>
            <a:pPr lvl="1"/>
            <a:r>
              <a:rPr lang="en-US" altLang="en-US" dirty="0">
                <a:solidFill>
                  <a:srgbClr val="222222"/>
                </a:solidFill>
              </a:rPr>
              <a:t>Conceptual database as viewed by end user</a:t>
            </a:r>
          </a:p>
          <a:p>
            <a:pPr lvl="1"/>
            <a:r>
              <a:rPr lang="en-US" altLang="en-US" dirty="0">
                <a:solidFill>
                  <a:srgbClr val="222222"/>
                </a:solidFill>
              </a:rPr>
              <a:t>Database’s main components</a:t>
            </a:r>
          </a:p>
          <a:p>
            <a:pPr lvl="2"/>
            <a:r>
              <a:rPr lang="en-US" altLang="en-US" dirty="0">
                <a:solidFill>
                  <a:srgbClr val="222222"/>
                </a:solidFill>
              </a:rPr>
              <a:t>Entities</a:t>
            </a:r>
          </a:p>
          <a:p>
            <a:pPr lvl="2"/>
            <a:r>
              <a:rPr lang="en-US" altLang="en-US" dirty="0">
                <a:solidFill>
                  <a:srgbClr val="222222"/>
                </a:solidFill>
              </a:rPr>
              <a:t>Attributes</a:t>
            </a:r>
          </a:p>
          <a:p>
            <a:pPr lvl="2"/>
            <a:r>
              <a:rPr lang="en-US" altLang="en-US" dirty="0">
                <a:solidFill>
                  <a:srgbClr val="222222"/>
                </a:solidFill>
              </a:rPr>
              <a:t>Relationships</a:t>
            </a:r>
          </a:p>
          <a:p>
            <a:r>
              <a:rPr lang="en-US" altLang="en-US" dirty="0">
                <a:solidFill>
                  <a:srgbClr val="222222"/>
                </a:solidFill>
              </a:rPr>
              <a:t>Entity - Refers to the entity set and not to a single entity occurrence</a:t>
            </a:r>
            <a:endParaRPr lang="en-US" sz="2600" dirty="0">
              <a:solidFill>
                <a:srgbClr val="222222"/>
              </a:solidFill>
            </a:endParaRPr>
          </a:p>
        </p:txBody>
      </p:sp>
    </p:spTree>
    <p:extLst>
      <p:ext uri="{BB962C8B-B14F-4D97-AF65-F5344CB8AC3E}">
        <p14:creationId xmlns:p14="http://schemas.microsoft.com/office/powerpoint/2010/main" val="20891821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Figure 4.25 - A Composite Entity in an </a:t>
            </a:r>
            <a:r>
              <a:rPr lang="en-US" altLang="en-US" dirty="0" smtClean="0"/>
              <a:t>E</a:t>
            </a:r>
            <a:r>
              <a:rPr lang="en-US" altLang="en-US" sz="100" dirty="0" smtClean="0"/>
              <a:t> </a:t>
            </a:r>
            <a:r>
              <a:rPr lang="en-US" altLang="en-US" dirty="0" smtClean="0"/>
              <a:t>R</a:t>
            </a:r>
            <a:r>
              <a:rPr lang="en-US" altLang="en-US" sz="100" dirty="0" smtClean="0"/>
              <a:t> </a:t>
            </a:r>
            <a:r>
              <a:rPr lang="en-US" altLang="en-US" dirty="0" smtClean="0"/>
              <a:t>D</a:t>
            </a:r>
            <a:endParaRPr lang="en-IN" sz="3400" dirty="0"/>
          </a:p>
        </p:txBody>
      </p:sp>
      <p:pic>
        <p:nvPicPr>
          <p:cNvPr id="4" name="Content Placeholder 3" descr="The crow’s foot diagram shows the relationship between the student, enroll, and class entities. Student to enroll, zero through many; enroll to student, one and only one; relationship type: is written in. Enroll to class, one and only one; class to enroll, zero through many; relationship type, is found in. The attributes of each entity are as follows. Entity: student; primary key: s t u underscore n u m; attribute: s t u underscore l name. Entity: enroll; primary key and foreign key 1: class underscore code; primary key and foreign key 2: s t u underscore n u m; attributes: enroll underscore grade. Entity: class; primary key: class underscore code; attributes: class underscore section, c r s underscore code, class underscore time, room underscore code, p r o f underscore n u m."/>
          <p:cNvPicPr>
            <a:picLocks noGrp="1" noChangeAspect="1"/>
          </p:cNvPicPr>
          <p:nvPr>
            <p:ph sz="quarter" idx="16"/>
          </p:nvPr>
        </p:nvPicPr>
        <p:blipFill rotWithShape="1">
          <a:blip r:embed="rId2"/>
          <a:srcRect l="1411" t="18250" r="4610" b="2392"/>
          <a:stretch/>
        </p:blipFill>
        <p:spPr>
          <a:xfrm>
            <a:off x="1206631" y="1941585"/>
            <a:ext cx="9778737" cy="2248577"/>
          </a:xfrm>
          <a:prstGeom prst="rect">
            <a:avLst/>
          </a:prstGeom>
        </p:spPr>
      </p:pic>
    </p:spTree>
    <p:extLst>
      <p:ext uri="{BB962C8B-B14F-4D97-AF65-F5344CB8AC3E}">
        <p14:creationId xmlns:p14="http://schemas.microsoft.com/office/powerpoint/2010/main" val="3210410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Developing an </a:t>
            </a:r>
            <a:r>
              <a:rPr lang="en-US" altLang="en-US" dirty="0" smtClean="0"/>
              <a:t>E</a:t>
            </a:r>
            <a:r>
              <a:rPr lang="en-US" altLang="en-US" sz="100" dirty="0" smtClean="0"/>
              <a:t> </a:t>
            </a:r>
            <a:r>
              <a:rPr lang="en-US" altLang="en-US" dirty="0" smtClean="0"/>
              <a:t>R </a:t>
            </a:r>
            <a:r>
              <a:rPr lang="en-US" altLang="en-US" dirty="0"/>
              <a:t>Diagram</a:t>
            </a:r>
            <a:endParaRPr lang="en-IN" dirty="0"/>
          </a:p>
        </p:txBody>
      </p:sp>
      <p:sp>
        <p:nvSpPr>
          <p:cNvPr id="3" name="Text Placeholder 2"/>
          <p:cNvSpPr>
            <a:spLocks noGrp="1"/>
          </p:cNvSpPr>
          <p:nvPr>
            <p:ph type="body" sz="quarter" idx="15"/>
          </p:nvPr>
        </p:nvSpPr>
        <p:spPr/>
        <p:txBody>
          <a:bodyPr/>
          <a:lstStyle/>
          <a:p>
            <a:r>
              <a:rPr lang="en-US" altLang="en-US" dirty="0">
                <a:solidFill>
                  <a:srgbClr val="222222"/>
                </a:solidFill>
              </a:rPr>
              <a:t>Create a detailed narrative of the organization’s </a:t>
            </a:r>
            <a:r>
              <a:rPr lang="en-US" altLang="en-US" dirty="0" smtClean="0">
                <a:solidFill>
                  <a:srgbClr val="222222"/>
                </a:solidFill>
              </a:rPr>
              <a:t>description </a:t>
            </a:r>
            <a:r>
              <a:rPr lang="en-US" altLang="en-US" dirty="0">
                <a:solidFill>
                  <a:srgbClr val="222222"/>
                </a:solidFill>
              </a:rPr>
              <a:t>of operations</a:t>
            </a:r>
          </a:p>
          <a:p>
            <a:r>
              <a:rPr lang="en-US" altLang="en-US" dirty="0">
                <a:solidFill>
                  <a:srgbClr val="222222"/>
                </a:solidFill>
              </a:rPr>
              <a:t>Identify business rules based on the descriptions</a:t>
            </a:r>
          </a:p>
          <a:p>
            <a:r>
              <a:rPr lang="en-US" altLang="en-US" dirty="0">
                <a:solidFill>
                  <a:srgbClr val="222222"/>
                </a:solidFill>
              </a:rPr>
              <a:t>Identify main entities and relationships from the business rules</a:t>
            </a:r>
          </a:p>
          <a:p>
            <a:r>
              <a:rPr lang="en-US" altLang="en-US" dirty="0">
                <a:solidFill>
                  <a:srgbClr val="222222"/>
                </a:solidFill>
              </a:rPr>
              <a:t>Develop the initial </a:t>
            </a:r>
            <a:r>
              <a:rPr lang="en-US" altLang="en-US" dirty="0" smtClean="0">
                <a:solidFill>
                  <a:srgbClr val="222222"/>
                </a:solidFill>
              </a:rPr>
              <a:t>E</a:t>
            </a:r>
            <a:r>
              <a:rPr lang="en-US" altLang="en-US" sz="100" dirty="0" smtClean="0">
                <a:solidFill>
                  <a:srgbClr val="222222"/>
                </a:solidFill>
              </a:rPr>
              <a:t> </a:t>
            </a:r>
            <a:r>
              <a:rPr lang="en-US" altLang="en-US" dirty="0" smtClean="0">
                <a:solidFill>
                  <a:srgbClr val="222222"/>
                </a:solidFill>
              </a:rPr>
              <a:t>R</a:t>
            </a:r>
            <a:r>
              <a:rPr lang="en-US" altLang="en-US" sz="100" dirty="0" smtClean="0">
                <a:solidFill>
                  <a:srgbClr val="222222"/>
                </a:solidFill>
              </a:rPr>
              <a:t> </a:t>
            </a:r>
            <a:r>
              <a:rPr lang="en-US" altLang="en-US" dirty="0" smtClean="0">
                <a:solidFill>
                  <a:srgbClr val="222222"/>
                </a:solidFill>
              </a:rPr>
              <a:t>D</a:t>
            </a:r>
            <a:endParaRPr lang="en-US" altLang="en-US" dirty="0">
              <a:solidFill>
                <a:srgbClr val="222222"/>
              </a:solidFill>
            </a:endParaRPr>
          </a:p>
          <a:p>
            <a:r>
              <a:rPr lang="en-US" altLang="en-US" dirty="0">
                <a:solidFill>
                  <a:srgbClr val="222222"/>
                </a:solidFill>
              </a:rPr>
              <a:t>Identify the attributes and primary keys that adequately describe entities</a:t>
            </a:r>
          </a:p>
          <a:p>
            <a:r>
              <a:rPr lang="en-US" altLang="en-US" dirty="0">
                <a:solidFill>
                  <a:srgbClr val="222222"/>
                </a:solidFill>
              </a:rPr>
              <a:t>Revise and review E</a:t>
            </a:r>
            <a:r>
              <a:rPr lang="en-US" altLang="en-US" sz="100" dirty="0">
                <a:solidFill>
                  <a:srgbClr val="222222"/>
                </a:solidFill>
              </a:rPr>
              <a:t> </a:t>
            </a:r>
            <a:r>
              <a:rPr lang="en-US" altLang="en-US" dirty="0">
                <a:solidFill>
                  <a:srgbClr val="222222"/>
                </a:solidFill>
              </a:rPr>
              <a:t>R</a:t>
            </a:r>
            <a:r>
              <a:rPr lang="en-US" altLang="en-US" sz="100" dirty="0">
                <a:solidFill>
                  <a:srgbClr val="222222"/>
                </a:solidFill>
              </a:rPr>
              <a:t> </a:t>
            </a:r>
            <a:r>
              <a:rPr lang="en-US" altLang="en-US" dirty="0">
                <a:solidFill>
                  <a:srgbClr val="222222"/>
                </a:solidFill>
              </a:rPr>
              <a:t>D</a:t>
            </a:r>
            <a:endParaRPr lang="en-IN" dirty="0"/>
          </a:p>
        </p:txBody>
      </p:sp>
    </p:spTree>
    <p:extLst>
      <p:ext uri="{BB962C8B-B14F-4D97-AF65-F5344CB8AC3E}">
        <p14:creationId xmlns:p14="http://schemas.microsoft.com/office/powerpoint/2010/main" val="4227231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4.26 - The First 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Segment</a:t>
            </a:r>
            <a:endParaRPr lang="en-IN" sz="3400" dirty="0"/>
          </a:p>
        </p:txBody>
      </p:sp>
      <p:pic>
        <p:nvPicPr>
          <p:cNvPr id="13" name="Content Placeholder 12" descr="The crow’s foot diagram shows the relationship between the professor, school, and department entities. Professor to school, zero or 1; school to professor, one and only one; relationship type, is dean of, non identifiable relationship type. School to department, one through many; department to school, one and only one; relationship type, operates, non identifiable relationship type. The attributes of each entity are as follows. Entity: professor; primary key: p r o f underscore n u m; essential attributes: p r o f underscore specialty, p r o f underscore rank, p r o f underscore l name, p r o f underscore f name, p r o f underscore email; attribute: p r o f underscore initial. Entity: school; primary key: school underscore code; foreign key 1: p r o f underscore n u m; essential attribute: school underscore name. Entity: department; primary key: d e p t underscore code; foreign key 1: school underscore code; essential attribute: d e p t underscore name."/>
          <p:cNvPicPr>
            <a:picLocks noGrp="1" noChangeAspect="1"/>
          </p:cNvPicPr>
          <p:nvPr>
            <p:ph sz="quarter" idx="16"/>
          </p:nvPr>
        </p:nvPicPr>
        <p:blipFill rotWithShape="1">
          <a:blip r:embed="rId2"/>
          <a:srcRect l="7611" t="7006" r="5688"/>
          <a:stretch/>
        </p:blipFill>
        <p:spPr>
          <a:xfrm>
            <a:off x="2202629" y="1350226"/>
            <a:ext cx="7786741" cy="4667901"/>
          </a:xfrm>
          <a:prstGeom prst="rect">
            <a:avLst/>
          </a:prstGeom>
        </p:spPr>
      </p:pic>
    </p:spTree>
    <p:extLst>
      <p:ext uri="{BB962C8B-B14F-4D97-AF65-F5344CB8AC3E}">
        <p14:creationId xmlns:p14="http://schemas.microsoft.com/office/powerpoint/2010/main" val="3043210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125"/>
            <a:ext cx="10526486" cy="952105"/>
          </a:xfrm>
        </p:spPr>
        <p:txBody>
          <a:bodyPr/>
          <a:lstStyle/>
          <a:p>
            <a:r>
              <a:rPr lang="en-US" altLang="en-US" sz="3400" dirty="0"/>
              <a:t>Figure 4.27 - The Second 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10" name="Content Placeholder 9" descr="The crow’s foot diagram shows the relationship between the department and course entities. Department to course, zero through many; course to department, one and only one; relationship type, offers, non identifiable relationship type. The attributes of each entity are as follows. Entity: department; primary key: d e p t underscore code; attribute: d e p t underscore name. Entity: course; primary key: c r s underscore code; foreign key 1: d e p t underscore code; attributes: c r s underscore title, c r s underscore description, c r s underscore credit."/>
          <p:cNvPicPr>
            <a:picLocks noGrp="1" noChangeAspect="1"/>
          </p:cNvPicPr>
          <p:nvPr>
            <p:ph sz="quarter" idx="16"/>
          </p:nvPr>
        </p:nvPicPr>
        <p:blipFill rotWithShape="1">
          <a:blip r:embed="rId2"/>
          <a:srcRect l="10964" t="21059" r="9265" b="8428"/>
          <a:stretch/>
        </p:blipFill>
        <p:spPr>
          <a:xfrm>
            <a:off x="1576096" y="1903445"/>
            <a:ext cx="9050693" cy="2659226"/>
          </a:xfrm>
          <a:prstGeom prst="rect">
            <a:avLst/>
          </a:prstGeom>
        </p:spPr>
      </p:pic>
    </p:spTree>
    <p:extLst>
      <p:ext uri="{BB962C8B-B14F-4D97-AF65-F5344CB8AC3E}">
        <p14:creationId xmlns:p14="http://schemas.microsoft.com/office/powerpoint/2010/main" val="178838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4.28 - The Third 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4" name="Content Placeholder 3" descr="The crow’s foot diagram shows the relationship between the semester, class, and course entities. Semester to class, zero through many; class to semester, one and only one; relationship type, include, non identifiable relationship type. Class to course, one and only one; course to class, zero through many; relationship type, generates, non identifiable relationship type. The attributes of each entity are as follows. Entity: semester; primary key: semester underscore code; attributes: semester underscore year, semester underscore term, semester underscore start underscore date, semester underscore end underscore date. Entity: class; primary key: class underscore code; attributes: class underscore section, class underscore time; foreign key 1: c r s underscore code; foreign key 2: semester underscore code. Entity: course; primary key: c r s underscore code; attributes: c r s underscore title, c r s underscore description, c r s underscore credit."/>
          <p:cNvPicPr>
            <a:picLocks noGrp="1" noChangeAspect="1"/>
          </p:cNvPicPr>
          <p:nvPr>
            <p:ph sz="quarter" idx="16"/>
          </p:nvPr>
        </p:nvPicPr>
        <p:blipFill rotWithShape="1">
          <a:blip r:embed="rId2"/>
          <a:srcRect l="4619" t="8002" r="3025" b="3331"/>
          <a:stretch/>
        </p:blipFill>
        <p:spPr>
          <a:xfrm>
            <a:off x="2946918" y="1371600"/>
            <a:ext cx="6298164" cy="4450702"/>
          </a:xfrm>
          <a:prstGeom prst="rect">
            <a:avLst/>
          </a:prstGeom>
        </p:spPr>
      </p:pic>
    </p:spTree>
    <p:extLst>
      <p:ext uri="{BB962C8B-B14F-4D97-AF65-F5344CB8AC3E}">
        <p14:creationId xmlns:p14="http://schemas.microsoft.com/office/powerpoint/2010/main" val="22634349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1759" cy="672105"/>
          </a:xfrm>
        </p:spPr>
        <p:txBody>
          <a:bodyPr/>
          <a:lstStyle/>
          <a:p>
            <a:r>
              <a:rPr lang="en-US" altLang="en-US" sz="3400" dirty="0"/>
              <a:t>Figure 4.29 - The Fourth 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5" name="Content Placeholder 4" descr="The crow’s foot diagram shows the two relationships between the professor and department entities, the first at the primary key level, and the other at the attributes level. Professor to department, one and only one; department to professor, one through many; relationship type, employees, non identifiable relationship type. Professor to department, zero or one; department to professor, one and only one; relationship type, chairs, non identifiable relationship type. The attributes of each entity are as follows. Entity: professor; primary key: p r o f underscore n u m; foreign key 1: d e p t underscore code; essential attributes: p r o f underscore specialty, p r o f underscore rank, p r o f underscore l name, p r o f underscore f name, p r o f underscore email; attribute: p r o f underscore initial. Entity: department; primary key: d e p t underscore code; foreign key 1: p r o f underscore n u m; attribute: d e p t underscore name."/>
          <p:cNvPicPr>
            <a:picLocks noGrp="1" noChangeAspect="1"/>
          </p:cNvPicPr>
          <p:nvPr>
            <p:ph sz="quarter" idx="16"/>
          </p:nvPr>
        </p:nvPicPr>
        <p:blipFill rotWithShape="1">
          <a:blip r:embed="rId2"/>
          <a:srcRect l="5091" t="14113" r="4877" b="6195"/>
          <a:stretch/>
        </p:blipFill>
        <p:spPr>
          <a:xfrm>
            <a:off x="1470559" y="1519433"/>
            <a:ext cx="9467038" cy="3305950"/>
          </a:xfrm>
          <a:prstGeom prst="rect">
            <a:avLst/>
          </a:prstGeom>
        </p:spPr>
      </p:pic>
    </p:spTree>
    <p:extLst>
      <p:ext uri="{BB962C8B-B14F-4D97-AF65-F5344CB8AC3E}">
        <p14:creationId xmlns:p14="http://schemas.microsoft.com/office/powerpoint/2010/main" val="4004603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a:t>
            </a:r>
            <a:r>
              <a:rPr lang="en-US" altLang="en-US" sz="3400" dirty="0" smtClean="0"/>
              <a:t>4.30 </a:t>
            </a:r>
            <a:r>
              <a:rPr lang="en-US" altLang="en-US" sz="3400" dirty="0"/>
              <a:t>- The </a:t>
            </a:r>
            <a:r>
              <a:rPr lang="en-US" altLang="en-US" sz="3400" dirty="0" smtClean="0"/>
              <a:t>Fifth </a:t>
            </a:r>
            <a:r>
              <a:rPr lang="en-US" altLang="en-US" sz="3400" dirty="0"/>
              <a:t>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11" name="Content Placeholder 10" descr="The crow’s foot diagram shows the two relationships between the professor and class entities. Professor to class, zero through many; class to professor, one and only one; relationship type, teaches, non identifiable relationship type. The attributes of each entity are as follows. Entity: professor; primary key: p r o f underscore n u m; essential attributes: p r o f underscore specialty, p r o f underscore rank, p r o f underscore l name, p r o f underscore f name, p r o f underscore email; attribute: p r o f underscore initial. Entity: class; primary key: class underscore code; foreign key 1: p r o f underscore n u m; essential attribute: class underscore time."/>
          <p:cNvPicPr>
            <a:picLocks noGrp="1" noChangeAspect="1"/>
          </p:cNvPicPr>
          <p:nvPr>
            <p:ph sz="quarter" idx="16"/>
          </p:nvPr>
        </p:nvPicPr>
        <p:blipFill rotWithShape="1">
          <a:blip r:embed="rId2"/>
          <a:srcRect l="9578" t="16477" r="7544" b="6883"/>
          <a:stretch/>
        </p:blipFill>
        <p:spPr>
          <a:xfrm>
            <a:off x="1376763" y="1862689"/>
            <a:ext cx="9438475" cy="3179277"/>
          </a:xfrm>
          <a:prstGeom prst="rect">
            <a:avLst/>
          </a:prstGeom>
        </p:spPr>
      </p:pic>
    </p:spTree>
    <p:extLst>
      <p:ext uri="{BB962C8B-B14F-4D97-AF65-F5344CB8AC3E}">
        <p14:creationId xmlns:p14="http://schemas.microsoft.com/office/powerpoint/2010/main" val="3054602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a:t>
            </a:r>
            <a:r>
              <a:rPr lang="en-US" altLang="en-US" sz="3400" dirty="0" smtClean="0"/>
              <a:t>4.31 </a:t>
            </a:r>
            <a:r>
              <a:rPr lang="en-US" altLang="en-US" sz="3400" dirty="0"/>
              <a:t>- The </a:t>
            </a:r>
            <a:r>
              <a:rPr lang="en-US" altLang="en-US" sz="3400" dirty="0" smtClean="0"/>
              <a:t>Sixth </a:t>
            </a:r>
            <a:r>
              <a:rPr lang="en-US" altLang="en-US" sz="3400" dirty="0"/>
              <a:t>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4" name="Content Placeholder 3" descr="The crow’s foot diagram shows the two relationships between the student, enroll, and class entities. Student to enroll, zero through many; cardinalities, 0, 6; enroll to student, one and only one; relationship type, is written in. Enroll to class, one and only one; class to enroll, zero through many; cardinalities, 0, 35; relationship type, is found in. The attributes of each entity are as follows. Entity: student; primary key: s t u underscore n u m; attributes: s t u underscore l name, s t u underscore f name, s t u underscore initial, s t u underscore email. Entity: enroll; primary key and foreign key 1: s t u underscore n u m; primary key and foreign key 2: class underscore code; attributes: enroll underscore date, enroll underscore grade. Entity: class; primary key: class underscore code; attribute: class underscore time."/>
          <p:cNvPicPr>
            <a:picLocks noGrp="1" noChangeAspect="1"/>
          </p:cNvPicPr>
          <p:nvPr>
            <p:ph sz="quarter" idx="16"/>
          </p:nvPr>
        </p:nvPicPr>
        <p:blipFill rotWithShape="1">
          <a:blip r:embed="rId2"/>
          <a:srcRect l="4693" t="18147" r="5255" b="7739"/>
          <a:stretch/>
        </p:blipFill>
        <p:spPr>
          <a:xfrm>
            <a:off x="964675" y="2010465"/>
            <a:ext cx="10262648" cy="2099950"/>
          </a:xfrm>
          <a:prstGeom prst="rect">
            <a:avLst/>
          </a:prstGeom>
        </p:spPr>
      </p:pic>
    </p:spTree>
    <p:extLst>
      <p:ext uri="{BB962C8B-B14F-4D97-AF65-F5344CB8AC3E}">
        <p14:creationId xmlns:p14="http://schemas.microsoft.com/office/powerpoint/2010/main" val="4099247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74355" cy="672105"/>
          </a:xfrm>
        </p:spPr>
        <p:txBody>
          <a:bodyPr/>
          <a:lstStyle/>
          <a:p>
            <a:r>
              <a:rPr lang="en-US" altLang="en-US" sz="3400" dirty="0"/>
              <a:t>Figure </a:t>
            </a:r>
            <a:r>
              <a:rPr lang="en-US" altLang="en-US" sz="3400" dirty="0" smtClean="0"/>
              <a:t>4.32 </a:t>
            </a:r>
            <a:r>
              <a:rPr lang="en-US" altLang="en-US" sz="3400" dirty="0"/>
              <a:t>- The </a:t>
            </a:r>
            <a:r>
              <a:rPr lang="en-US" altLang="en-US" sz="3400" dirty="0" smtClean="0"/>
              <a:t>Seventh </a:t>
            </a:r>
            <a:r>
              <a:rPr lang="en-US" altLang="en-US" sz="3400" dirty="0"/>
              <a:t>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5" name="Content Placeholder 4" descr="The crow’s foot diagram shows the two relationships between the department and student entities. Department to student, zero through many; student to department, zero or one; relationship type, has, non identifiable relationship type. The attributes of each entity are as follows. Entity: department; primary key: d e p t underscore code; attribute: d e p t underscore name. Entity: student; primary key: s t u underscore n u m; foreign key 1: d e p t underscore code; essential attributes: s t u underscore l name, s t u underscore f name, s t u underscore initial; attribute: s t u underscore email."/>
          <p:cNvPicPr>
            <a:picLocks noGrp="1" noChangeAspect="1"/>
          </p:cNvPicPr>
          <p:nvPr>
            <p:ph sz="quarter" idx="16"/>
          </p:nvPr>
        </p:nvPicPr>
        <p:blipFill rotWithShape="1">
          <a:blip r:embed="rId2"/>
          <a:srcRect l="13385" t="18065" r="12190" b="4877"/>
          <a:stretch/>
        </p:blipFill>
        <p:spPr>
          <a:xfrm>
            <a:off x="1789940" y="1406126"/>
            <a:ext cx="9070872" cy="3196663"/>
          </a:xfrm>
          <a:prstGeom prst="rect">
            <a:avLst/>
          </a:prstGeom>
        </p:spPr>
      </p:pic>
    </p:spTree>
    <p:extLst>
      <p:ext uri="{BB962C8B-B14F-4D97-AF65-F5344CB8AC3E}">
        <p14:creationId xmlns:p14="http://schemas.microsoft.com/office/powerpoint/2010/main" val="1152926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7784" cy="672105"/>
          </a:xfrm>
        </p:spPr>
        <p:txBody>
          <a:bodyPr/>
          <a:lstStyle/>
          <a:p>
            <a:r>
              <a:rPr lang="en-US" altLang="en-US" sz="3400" dirty="0"/>
              <a:t>Figure </a:t>
            </a:r>
            <a:r>
              <a:rPr lang="en-US" altLang="en-US" sz="3400" dirty="0" smtClean="0"/>
              <a:t>4.33 </a:t>
            </a:r>
            <a:r>
              <a:rPr lang="en-US" altLang="en-US" sz="3400" dirty="0"/>
              <a:t>- The </a:t>
            </a:r>
            <a:r>
              <a:rPr lang="en-US" altLang="en-US" sz="3400" dirty="0" smtClean="0"/>
              <a:t>Eighth </a:t>
            </a:r>
            <a:r>
              <a:rPr lang="en-US" altLang="en-US" sz="3400" dirty="0"/>
              <a:t>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5" name="Content Placeholder 4" descr="The crow’s foot diagram shows the two relationships between the professor and student entities. Professor to student, zero through many; student to professor, one and only one; relationship type, advises, non identifiable relationship type. The attributes of each entity are as follows. Entity: professor; primary key: p r o f underscore n u m; essential attributes: d e p t underscore code, p r o f underscore specialty, p r o f underscore rank, p r o f underscore l name, p r o f underscore f name, p r o f underscore email; attribute: p r o f underscore initial. Entity: student; primary key: s t u underscore n u m; foreign key 1: p r o f underscore n u m; essential attributes: s t u underscore l name, s t u underscore f name, s t u underscore initial; attribute: s t u underscore email."/>
          <p:cNvPicPr>
            <a:picLocks noGrp="1" noChangeAspect="1"/>
          </p:cNvPicPr>
          <p:nvPr>
            <p:ph sz="quarter" idx="16"/>
          </p:nvPr>
        </p:nvPicPr>
        <p:blipFill rotWithShape="1">
          <a:blip r:embed="rId2"/>
          <a:srcRect l="9873" t="16089" r="8954" b="5207"/>
          <a:stretch/>
        </p:blipFill>
        <p:spPr>
          <a:xfrm>
            <a:off x="1744139" y="1427994"/>
            <a:ext cx="8835904" cy="3591465"/>
          </a:xfrm>
          <a:prstGeom prst="rect">
            <a:avLst/>
          </a:prstGeom>
        </p:spPr>
      </p:pic>
    </p:spTree>
    <p:extLst>
      <p:ext uri="{BB962C8B-B14F-4D97-AF65-F5344CB8AC3E}">
        <p14:creationId xmlns:p14="http://schemas.microsoft.com/office/powerpoint/2010/main" val="496819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Attributes </a:t>
            </a:r>
            <a:r>
              <a:rPr lang="en-US" altLang="en-US" sz="2400" b="0" dirty="0" smtClean="0"/>
              <a:t>(1 of 3)</a:t>
            </a:r>
            <a:endParaRPr lang="en-IN" sz="2400" b="0" dirty="0"/>
          </a:p>
        </p:txBody>
      </p:sp>
      <p:sp>
        <p:nvSpPr>
          <p:cNvPr id="5" name="Text Placeholder 4"/>
          <p:cNvSpPr>
            <a:spLocks noGrp="1"/>
          </p:cNvSpPr>
          <p:nvPr>
            <p:ph type="body" sz="quarter" idx="17"/>
          </p:nvPr>
        </p:nvSpPr>
        <p:spPr>
          <a:xfrm>
            <a:off x="743576" y="1288677"/>
            <a:ext cx="10711543" cy="3043626"/>
          </a:xfrm>
        </p:spPr>
        <p:txBody>
          <a:bodyPr/>
          <a:lstStyle/>
          <a:p>
            <a:r>
              <a:rPr lang="en-US" altLang="en-US" dirty="0">
                <a:solidFill>
                  <a:srgbClr val="222222"/>
                </a:solidFill>
              </a:rPr>
              <a:t>Characteristics of entities</a:t>
            </a:r>
          </a:p>
          <a:p>
            <a:r>
              <a:rPr lang="en-US" altLang="en-US" b="1" dirty="0">
                <a:solidFill>
                  <a:srgbClr val="222222"/>
                </a:solidFill>
              </a:rPr>
              <a:t>Required attribute</a:t>
            </a:r>
            <a:r>
              <a:rPr lang="en-US" altLang="en-US" dirty="0">
                <a:solidFill>
                  <a:srgbClr val="222222"/>
                </a:solidFill>
              </a:rPr>
              <a:t>: Must have a value, cannot be left empty</a:t>
            </a:r>
          </a:p>
          <a:p>
            <a:r>
              <a:rPr lang="en-US" altLang="en-US" b="1" dirty="0">
                <a:solidFill>
                  <a:srgbClr val="222222"/>
                </a:solidFill>
              </a:rPr>
              <a:t>Optional attribute</a:t>
            </a:r>
            <a:r>
              <a:rPr lang="en-US" altLang="en-US" dirty="0">
                <a:solidFill>
                  <a:srgbClr val="222222"/>
                </a:solidFill>
              </a:rPr>
              <a:t>: Does not require a value, can be left empty</a:t>
            </a:r>
          </a:p>
          <a:p>
            <a:r>
              <a:rPr lang="en-US" altLang="en-US" dirty="0">
                <a:solidFill>
                  <a:srgbClr val="222222"/>
                </a:solidFill>
              </a:rPr>
              <a:t>Domain - Set of possible values for a given attribute</a:t>
            </a:r>
          </a:p>
          <a:p>
            <a:r>
              <a:rPr lang="en-US" altLang="en-US" b="1" dirty="0">
                <a:solidFill>
                  <a:srgbClr val="222222"/>
                </a:solidFill>
              </a:rPr>
              <a:t>Identifiers</a:t>
            </a:r>
            <a:r>
              <a:rPr lang="en-US" altLang="en-US" dirty="0">
                <a:solidFill>
                  <a:srgbClr val="222222"/>
                </a:solidFill>
              </a:rPr>
              <a:t>: One or more attributes that uniquely identify each entity instance</a:t>
            </a:r>
            <a:endParaRPr lang="en-IN" dirty="0">
              <a:solidFill>
                <a:srgbClr val="222222"/>
              </a:solidFill>
            </a:endParaRPr>
          </a:p>
        </p:txBody>
      </p:sp>
    </p:spTree>
    <p:extLst>
      <p:ext uri="{BB962C8B-B14F-4D97-AF65-F5344CB8AC3E}">
        <p14:creationId xmlns:p14="http://schemas.microsoft.com/office/powerpoint/2010/main" val="930010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Figure </a:t>
            </a:r>
            <a:r>
              <a:rPr lang="en-US" altLang="en-US" sz="3400" dirty="0" smtClean="0"/>
              <a:t>4.34 </a:t>
            </a:r>
            <a:r>
              <a:rPr lang="en-US" altLang="en-US" sz="3400" dirty="0"/>
              <a:t>- The </a:t>
            </a:r>
            <a:r>
              <a:rPr lang="en-US" altLang="en-US" sz="3400" dirty="0" smtClean="0"/>
              <a:t>Ninth </a:t>
            </a:r>
            <a:r>
              <a:rPr lang="en-US" altLang="en-US" sz="3400" dirty="0"/>
              <a:t>Tiny College </a:t>
            </a:r>
            <a:r>
              <a:rPr lang="en-US" altLang="en-US" sz="3400" dirty="0" smtClean="0"/>
              <a:t>E</a:t>
            </a:r>
            <a:r>
              <a:rPr lang="en-US" altLang="en-US" sz="100" dirty="0" smtClean="0"/>
              <a:t> </a:t>
            </a:r>
            <a:r>
              <a:rPr lang="en-US" altLang="en-US" sz="3400" dirty="0" smtClean="0"/>
              <a:t>R</a:t>
            </a:r>
            <a:r>
              <a:rPr lang="en-US" altLang="en-US" sz="100" dirty="0" smtClean="0"/>
              <a:t> </a:t>
            </a:r>
            <a:r>
              <a:rPr lang="en-US" altLang="en-US" sz="3400" dirty="0" smtClean="0"/>
              <a:t>D </a:t>
            </a:r>
            <a:r>
              <a:rPr lang="en-US" altLang="en-US" sz="3400" dirty="0"/>
              <a:t>Segment</a:t>
            </a:r>
            <a:endParaRPr lang="en-IN" sz="3400" dirty="0"/>
          </a:p>
        </p:txBody>
      </p:sp>
      <p:pic>
        <p:nvPicPr>
          <p:cNvPr id="5" name="Content Placeholder 4" descr="The crow’s foot diagram shows the two relationships between the building, room, and class entities. Building to room, zero through many; room to building, one and only one; relationship type, contains, non identifiable relationship type. Room to class, zero through many; class to room, one and only one; relationship type, is used for, non identifiable relationship type. The attributes of each entity are as follows. Entity: building; primary key: b l d g underscore code; attributes: b l d g underscore name, b l d g underscore location. Entity: room; primary key: room code; foreign key 1: b l d g underscore code; attribute: room underscore type. Entity: class; primary key: class underscore code; foreign key: room underscore code; attribute: class underscore time."/>
          <p:cNvPicPr>
            <a:picLocks noGrp="1" noChangeAspect="1"/>
          </p:cNvPicPr>
          <p:nvPr>
            <p:ph sz="quarter" idx="16"/>
          </p:nvPr>
        </p:nvPicPr>
        <p:blipFill rotWithShape="1">
          <a:blip r:embed="rId2"/>
          <a:srcRect l="4718" t="23761" r="4490" b="7983"/>
          <a:stretch/>
        </p:blipFill>
        <p:spPr>
          <a:xfrm>
            <a:off x="1155474" y="1756816"/>
            <a:ext cx="9902822" cy="1758165"/>
          </a:xfrm>
          <a:prstGeom prst="rect">
            <a:avLst/>
          </a:prstGeom>
        </p:spPr>
      </p:pic>
    </p:spTree>
    <p:extLst>
      <p:ext uri="{BB962C8B-B14F-4D97-AF65-F5344CB8AC3E}">
        <p14:creationId xmlns:p14="http://schemas.microsoft.com/office/powerpoint/2010/main" val="1594920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Table 4.4 - Components of the </a:t>
            </a:r>
            <a:r>
              <a:rPr lang="en-US" altLang="en-US" dirty="0" smtClean="0"/>
              <a:t>E</a:t>
            </a:r>
            <a:r>
              <a:rPr lang="en-US" altLang="en-US" sz="100" dirty="0" smtClean="0"/>
              <a:t> </a:t>
            </a:r>
            <a:r>
              <a:rPr lang="en-US" altLang="en-US" dirty="0" smtClean="0"/>
              <a:t>R</a:t>
            </a:r>
            <a:r>
              <a:rPr lang="en-US" altLang="en-US" sz="100" dirty="0" smtClean="0"/>
              <a:t> </a:t>
            </a:r>
            <a:r>
              <a:rPr lang="en-US" altLang="en-US" dirty="0" smtClean="0"/>
              <a:t>M</a:t>
            </a:r>
            <a:endParaRPr lang="en-IN" dirty="0"/>
          </a:p>
        </p:txBody>
      </p:sp>
      <p:graphicFrame>
        <p:nvGraphicFramePr>
          <p:cNvPr id="3" name="Content Placeholder 2" descr="Table is accessible to screenreaders"/>
          <p:cNvGraphicFramePr>
            <a:graphicFrameLocks noGrp="1"/>
          </p:cNvGraphicFramePr>
          <p:nvPr>
            <p:ph sz="quarter" idx="16"/>
            <p:extLst>
              <p:ext uri="{D42A27DB-BD31-4B8C-83A1-F6EECF244321}">
                <p14:modId xmlns:p14="http://schemas.microsoft.com/office/powerpoint/2010/main" val="207883182"/>
              </p:ext>
            </p:extLst>
          </p:nvPr>
        </p:nvGraphicFramePr>
        <p:xfrm>
          <a:off x="2375646" y="1159340"/>
          <a:ext cx="7440708" cy="4693920"/>
        </p:xfrm>
        <a:graphic>
          <a:graphicData uri="http://schemas.openxmlformats.org/drawingml/2006/table">
            <a:tbl>
              <a:tblPr firstRow="1" bandRow="1"/>
              <a:tblGrid>
                <a:gridCol w="1860177">
                  <a:extLst>
                    <a:ext uri="{9D8B030D-6E8A-4147-A177-3AD203B41FA5}">
                      <a16:colId xmlns:a16="http://schemas.microsoft.com/office/drawing/2014/main" val="1712132809"/>
                    </a:ext>
                  </a:extLst>
                </a:gridCol>
                <a:gridCol w="1860177">
                  <a:extLst>
                    <a:ext uri="{9D8B030D-6E8A-4147-A177-3AD203B41FA5}">
                      <a16:colId xmlns:a16="http://schemas.microsoft.com/office/drawing/2014/main" val="1042300276"/>
                    </a:ext>
                  </a:extLst>
                </a:gridCol>
                <a:gridCol w="1860177">
                  <a:extLst>
                    <a:ext uri="{9D8B030D-6E8A-4147-A177-3AD203B41FA5}">
                      <a16:colId xmlns:a16="http://schemas.microsoft.com/office/drawing/2014/main" val="2846210018"/>
                    </a:ext>
                  </a:extLst>
                </a:gridCol>
                <a:gridCol w="1860177">
                  <a:extLst>
                    <a:ext uri="{9D8B030D-6E8A-4147-A177-3AD203B41FA5}">
                      <a16:colId xmlns:a16="http://schemas.microsoft.com/office/drawing/2014/main" val="451509383"/>
                    </a:ext>
                  </a:extLst>
                </a:gridCol>
              </a:tblGrid>
              <a:tr h="202780">
                <a:tc>
                  <a:txBody>
                    <a:bodyPr/>
                    <a:lstStyle/>
                    <a:p>
                      <a:r>
                        <a:rPr lang="en-IN" sz="1600" b="1" i="0" u="none" strike="noStrike" kern="1200" baseline="0" dirty="0" smtClean="0">
                          <a:solidFill>
                            <a:srgbClr val="000000"/>
                          </a:solidFill>
                          <a:latin typeface="Arial" panose="020B0604020202020204" pitchFamily="34" charset="0"/>
                          <a:ea typeface="+mn-ea"/>
                          <a:cs typeface="Arial" panose="020B0604020202020204" pitchFamily="34" charset="0"/>
                        </a:rPr>
                        <a:t>ENTITY</a:t>
                      </a:r>
                      <a:endParaRPr lang="en-IN" sz="1600" b="1" dirty="0">
                        <a:solidFill>
                          <a:srgbClr val="000000"/>
                        </a:solidFill>
                        <a:latin typeface="Arial" panose="020B0604020202020204" pitchFamily="34" charset="0"/>
                        <a:cs typeface="Arial" panose="020B0604020202020204" pitchFamily="34" charset="0"/>
                      </a:endParaRPr>
                    </a:p>
                  </a:txBody>
                  <a:tcPr/>
                </a:tc>
                <a:tc>
                  <a:txBody>
                    <a:bodyPr/>
                    <a:lstStyle/>
                    <a:p>
                      <a:r>
                        <a:rPr lang="en-IN" sz="1600" b="1" i="0" u="none" strike="noStrike" kern="1200" baseline="0" dirty="0" smtClean="0">
                          <a:solidFill>
                            <a:srgbClr val="000000"/>
                          </a:solidFill>
                          <a:latin typeface="Arial" panose="020B0604020202020204" pitchFamily="34" charset="0"/>
                          <a:ea typeface="+mn-ea"/>
                          <a:cs typeface="Arial" panose="020B0604020202020204" pitchFamily="34" charset="0"/>
                        </a:rPr>
                        <a:t>RELATIONSHIP</a:t>
                      </a:r>
                      <a:endParaRPr lang="en-IN" sz="1600" b="1" dirty="0">
                        <a:solidFill>
                          <a:srgbClr val="000000"/>
                        </a:solidFill>
                        <a:latin typeface="Arial" panose="020B0604020202020204" pitchFamily="34" charset="0"/>
                        <a:cs typeface="Arial" panose="020B0604020202020204" pitchFamily="34" charset="0"/>
                      </a:endParaRPr>
                    </a:p>
                  </a:txBody>
                  <a:tcPr/>
                </a:tc>
                <a:tc>
                  <a:txBody>
                    <a:bodyPr/>
                    <a:lstStyle/>
                    <a:p>
                      <a:r>
                        <a:rPr lang="en-IN" sz="1600" b="1" i="0" u="none" strike="noStrike" kern="1200" baseline="0" dirty="0" smtClean="0">
                          <a:solidFill>
                            <a:srgbClr val="000000"/>
                          </a:solidFill>
                          <a:latin typeface="Arial" panose="020B0604020202020204" pitchFamily="34" charset="0"/>
                          <a:ea typeface="+mn-ea"/>
                          <a:cs typeface="Arial" panose="020B0604020202020204" pitchFamily="34" charset="0"/>
                        </a:rPr>
                        <a:t>CONNECTIVITY</a:t>
                      </a:r>
                      <a:endParaRPr lang="en-IN" sz="1600" b="1" dirty="0">
                        <a:solidFill>
                          <a:srgbClr val="000000"/>
                        </a:solidFill>
                        <a:latin typeface="Arial" panose="020B0604020202020204" pitchFamily="34" charset="0"/>
                        <a:cs typeface="Arial" panose="020B0604020202020204" pitchFamily="34" charset="0"/>
                      </a:endParaRPr>
                    </a:p>
                  </a:txBody>
                  <a:tcPr/>
                </a:tc>
                <a:tc>
                  <a:txBody>
                    <a:bodyPr/>
                    <a:lstStyle/>
                    <a:p>
                      <a:r>
                        <a:rPr lang="en-IN" sz="1600" b="1" i="0" u="none" strike="noStrike" kern="1200" baseline="0" dirty="0" smtClean="0">
                          <a:solidFill>
                            <a:srgbClr val="000000"/>
                          </a:solidFill>
                          <a:latin typeface="Arial" panose="020B0604020202020204" pitchFamily="34" charset="0"/>
                          <a:ea typeface="+mn-ea"/>
                          <a:cs typeface="Arial" panose="020B0604020202020204" pitchFamily="34" charset="0"/>
                        </a:rPr>
                        <a:t>ENTITY</a:t>
                      </a:r>
                      <a:endParaRPr lang="en-IN" sz="1600" b="1"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93284647"/>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SCHOOL</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operates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DEPARTMENT</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78231332"/>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DEPARTMENT</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has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STUDENT</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36164855"/>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DEPARTMENT</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employs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PROFESSOR</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20864207"/>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DEPARTMENT</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offers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COURSE</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69181208"/>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COURSE</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generates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CLASS</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76629118"/>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SEMESTER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includes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CLASS</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35520088"/>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PROFESSOR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is dean of</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1:1</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SCHOOL</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78433443"/>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PROFESSOR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chairs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1:1</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DEPARTMENT</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9328268"/>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PROFESSOR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teaches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CLASS</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114613"/>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PROFESSOR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advises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STUDENT</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3481881"/>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STUDENT</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enrolls in</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M:N</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CLASS</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13603128"/>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BUILDING</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contains</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ROOM</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25147126"/>
                  </a:ext>
                </a:extLst>
              </a:tr>
              <a:tr h="202780">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ROOM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is used for</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1:M</a:t>
                      </a:r>
                      <a:endParaRPr lang="en-IN" sz="1600" dirty="0">
                        <a:solidFill>
                          <a:srgbClr val="000000"/>
                        </a:solidFill>
                        <a:latin typeface="Arial" panose="020B0604020202020204" pitchFamily="34" charset="0"/>
                        <a:cs typeface="Arial" panose="020B0604020202020204" pitchFamily="34" charset="0"/>
                      </a:endParaRPr>
                    </a:p>
                  </a:txBody>
                  <a:tcPr/>
                </a:tc>
                <a:tc>
                  <a:txBody>
                    <a:bodyPr/>
                    <a:lstStyle/>
                    <a:p>
                      <a:r>
                        <a:rPr lang="en-IN" sz="1600" b="0" i="0" u="none" strike="noStrike" kern="1200" baseline="0" dirty="0" smtClean="0">
                          <a:solidFill>
                            <a:srgbClr val="000000"/>
                          </a:solidFill>
                          <a:latin typeface="Arial" panose="020B0604020202020204" pitchFamily="34" charset="0"/>
                          <a:ea typeface="+mn-ea"/>
                          <a:cs typeface="Arial" panose="020B0604020202020204" pitchFamily="34" charset="0"/>
                        </a:rPr>
                        <a:t>CLASS</a:t>
                      </a:r>
                      <a:endParaRPr lang="en-IN" sz="160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27398666"/>
                  </a:ext>
                </a:extLst>
              </a:tr>
            </a:tbl>
          </a:graphicData>
        </a:graphic>
      </p:graphicFrame>
      <p:sp>
        <p:nvSpPr>
          <p:cNvPr id="5" name="Content Placeholder 4"/>
          <p:cNvSpPr>
            <a:spLocks noGrp="1"/>
          </p:cNvSpPr>
          <p:nvPr>
            <p:ph sz="quarter" idx="17"/>
          </p:nvPr>
        </p:nvSpPr>
        <p:spPr>
          <a:xfrm>
            <a:off x="742950" y="5983677"/>
            <a:ext cx="10712450" cy="254456"/>
          </a:xfrm>
        </p:spPr>
        <p:txBody>
          <a:bodyPr/>
          <a:lstStyle/>
          <a:p>
            <a:r>
              <a:rPr lang="en-IN" sz="1600" i="1" dirty="0"/>
              <a:t>Note: </a:t>
            </a:r>
            <a:r>
              <a:rPr lang="en-IN" sz="1600" dirty="0"/>
              <a:t>ENROLL is the composite entity that implements the M:N relationship “STUDENT enrolls in CLASS.”</a:t>
            </a:r>
          </a:p>
        </p:txBody>
      </p:sp>
    </p:spTree>
    <p:extLst>
      <p:ext uri="{BB962C8B-B14F-4D97-AF65-F5344CB8AC3E}">
        <p14:creationId xmlns:p14="http://schemas.microsoft.com/office/powerpoint/2010/main" val="6971653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Database Design Challenges: </a:t>
            </a:r>
            <a:r>
              <a:rPr lang="en-US" altLang="en-US" dirty="0" smtClean="0"/>
              <a:t>Conflicting </a:t>
            </a:r>
            <a:r>
              <a:rPr lang="en-US" altLang="en-US" dirty="0"/>
              <a:t>Goals</a:t>
            </a:r>
            <a:endParaRPr lang="en-IN" dirty="0"/>
          </a:p>
        </p:txBody>
      </p:sp>
      <p:sp>
        <p:nvSpPr>
          <p:cNvPr id="3" name="Text Placeholder 2"/>
          <p:cNvSpPr>
            <a:spLocks noGrp="1"/>
          </p:cNvSpPr>
          <p:nvPr>
            <p:ph type="body" sz="quarter" idx="15"/>
          </p:nvPr>
        </p:nvSpPr>
        <p:spPr>
          <a:xfrm>
            <a:off x="743576" y="1289684"/>
            <a:ext cx="10711543" cy="2461222"/>
          </a:xfrm>
        </p:spPr>
        <p:txBody>
          <a:bodyPr/>
          <a:lstStyle/>
          <a:p>
            <a:pPr lvl="0"/>
            <a:r>
              <a:rPr lang="en-US" dirty="0"/>
              <a:t>Database design must conform to design standards</a:t>
            </a:r>
          </a:p>
          <a:p>
            <a:pPr lvl="0"/>
            <a:r>
              <a:rPr lang="en-US" dirty="0"/>
              <a:t>Need for high processing speed may limit the number and complexity of logically desirable relationships</a:t>
            </a:r>
          </a:p>
          <a:p>
            <a:pPr lvl="0"/>
            <a:r>
              <a:rPr lang="en-US" dirty="0"/>
              <a:t>Need for maximum information generation may lead to loss of clean design structures and high transaction </a:t>
            </a:r>
            <a:r>
              <a:rPr lang="en-US" dirty="0" smtClean="0"/>
              <a:t>speed</a:t>
            </a:r>
            <a:endParaRPr lang="en-US" dirty="0"/>
          </a:p>
        </p:txBody>
      </p:sp>
    </p:spTree>
    <p:extLst>
      <p:ext uri="{BB962C8B-B14F-4D97-AF65-F5344CB8AC3E}">
        <p14:creationId xmlns:p14="http://schemas.microsoft.com/office/powerpoint/2010/main" val="20740240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364"/>
            <a:ext cx="10515600" cy="961626"/>
          </a:xfrm>
        </p:spPr>
        <p:txBody>
          <a:bodyPr/>
          <a:lstStyle/>
          <a:p>
            <a:r>
              <a:rPr lang="en-US" altLang="en-US" sz="3400" dirty="0"/>
              <a:t>Figure 4.38 - Various </a:t>
            </a:r>
            <a:r>
              <a:rPr lang="en-US" altLang="en-US" sz="3400" dirty="0" smtClean="0"/>
              <a:t>Implementations </a:t>
            </a:r>
            <a:r>
              <a:rPr lang="en-US" altLang="en-US" sz="3400" dirty="0"/>
              <a:t>of the 1:1 Recursive Relationship</a:t>
            </a:r>
            <a:endParaRPr lang="en-IN" sz="3400" dirty="0"/>
          </a:p>
        </p:txBody>
      </p:sp>
      <p:pic>
        <p:nvPicPr>
          <p:cNvPr id="3" name="Content Placeholder 2" descr="Database name: chapter 04 underscore part co. First implementation. Table name: employee underscore v 1. Attributes: e m p underscore n u m, e m p underscore l name, e m p underscore f name, e m p underscore spouse. Line 1: e m p underscore n u m, 3 4 5; e m p underscore l name, Ramirez; e m p underscore f name; James, e m p underscore spouse, 3 4 7. Line 2: e m p underscore n u m, 3 4 6; e m p underscore l name, Jones; e m p underscore f name; Anne, e m p underscore spouse, 3 4 9. Line 3: e m p underscore n u m, 3 4 7; e m p underscore l name, Ramirez; e m p underscore f name; Louise, e m p underscore spouse, 3 4 5. Line 4: e m p underscore n u m, 3 4 8; e m p underscore l name, Delaney; e m p underscore f name; Robert, e m p underscore spouse, blank. Line 5: e m p underscore n u m, 3 4 9; e m p underscore l name, Shapiro; e m p underscore f name; Anton, e m p underscore spouse, 3 4 6. Second implementation. Table 1. Table name: employee. Attributes: e m p underscore n u m, e m p underscore l name, e m p underscore f name. Line 1: e m p underscore n u m, 3 4 5; e m p underscore l name, Ramirez; e m p underscore f name, James. Line 2: e m p underscore n u m, 3 4 6; e m p underscore l name, Jones; e m p underscore f name, Anne. Line 3: e m p underscore n u m, 347; e m p underscore l name, Ramirez; e m p underscore f name, Louise. Line 4: e m p underscore n u m, 3 4 8; e m p underscore l name, Delaney; e m p underscore f name, Robert. Line 5: e m p underscore n u m, 3 4 9; e m p underscore l name, Shapiro; e m p underscore f name, Anton. Table 2. Table name: married underscore v 1. Attributes: e m p underscore n u m, e m p underscore spouse. Line 1: e m p underscore n u m, 3 4 5; e m p underscore spouse, 3 4 7. Line 2: e m p underscore n u m, 3 4 6; e m p underscore spouse, 3 4 9. Line 3: e m p underscore n u m, 3 4 7; e m p underscore spouse, 3 4 5. Line 4: e m p underscore n u m, 3 4 9; e m p underscore spouse, 3 4 6. Third implementation. Table 1. Table name: marriage. Attributes: m ay r underscore n u m, m ay r underscore date. Line 1: m ay r underscore n u m, 1; m ay r underscore date, 04 March 2003. Line 2: m ay r underscore n u m, 2; m ay r underscore date, 02 February 1999. Table 2. Table name: m ay r part. Attributes: m ay r underscore n u m, e m p underscore n u m. Line 1: m ay r underscore n u m, 1; e m p underscore n u m, 3 4 5. Line 2: m ay r underscore n u m, 1; e m p underscore n u m, 3 4 7. Line 3: m ay r underscore n u m, 2; e m p underscore n u m, 3 4 6. Line 4: m ay r underscore n u m, 2; e m p underscore n u m, 3 4 9. Table 3. Table name: employee. Attributes: e m p underscore n u m, e m p underscore l name, e m p underscore f name. Line 1: e m p underscore n u m, 3 4 5; e m p underscore l name, Ramirez; e m p underscore f name, James. Line 2: e m p underscore n u m, 3 4 6; e m p underscore l name, Jones; e m p underscore f name, Anne. Line 3: e m p underscore n u m, 3 4 7; e m p underscore l name, Ramirez; e m p underscore f name, Louise. Line 4: e m p underscore n u m, 3 4 8; e m p underscore l name, Delaney; e m p underscore f name, Robert. Line 5: e m p underscore n u m, 3 4 9; e m p underscore l name, Shapiro; e m p underscore f name, Anton. The relational diagram for the third implementation has three entities: marriage, m ay r part, employee. Marriage to m ay r part, 1 to many; m ay r part to employee, 1 to 1. The attributes of each entity are as follows. Entity: marriage; primary key: m ay r underscore n u m; attribute: m ay r underscore date. Entity: m ay r part; primary keys: m ay r underscore n u m, e m p underscore n u m. Entity: employee; primary key: e m p underscore n u m; attributes: e m p underscore l name, e m p underscore f name."/>
          <p:cNvPicPr>
            <a:picLocks noGrp="1" noChangeAspect="1"/>
          </p:cNvPicPr>
          <p:nvPr>
            <p:ph sz="quarter" idx="16"/>
          </p:nvPr>
        </p:nvPicPr>
        <p:blipFill rotWithShape="1">
          <a:blip r:embed="rId2"/>
          <a:srcRect t="8254" b="3088"/>
          <a:stretch/>
        </p:blipFill>
        <p:spPr>
          <a:xfrm>
            <a:off x="2540589" y="1377602"/>
            <a:ext cx="7110821" cy="4895274"/>
          </a:xfrm>
          <a:prstGeom prst="rect">
            <a:avLst/>
          </a:prstGeom>
        </p:spPr>
      </p:pic>
    </p:spTree>
    <p:extLst>
      <p:ext uri="{BB962C8B-B14F-4D97-AF65-F5344CB8AC3E}">
        <p14:creationId xmlns:p14="http://schemas.microsoft.com/office/powerpoint/2010/main" val="989844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3"/>
            <a:ext cx="10515600" cy="946028"/>
          </a:xfrm>
        </p:spPr>
        <p:txBody>
          <a:bodyPr/>
          <a:lstStyle/>
          <a:p>
            <a:r>
              <a:rPr lang="en-US" altLang="en-US" sz="3400" dirty="0"/>
              <a:t>Figure 4.1 - The Attributes of the Student Entity: Chen and Crow’s Foot</a:t>
            </a:r>
            <a:endParaRPr lang="en-IN" sz="3400" dirty="0"/>
          </a:p>
        </p:txBody>
      </p:sp>
      <p:pic>
        <p:nvPicPr>
          <p:cNvPr id="4" name="Content Placeholder 3" descr="&quot;&quot;"/>
          <p:cNvPicPr>
            <a:picLocks noGrp="1" noChangeAspect="1"/>
          </p:cNvPicPr>
          <p:nvPr>
            <p:ph sz="quarter" idx="16"/>
          </p:nvPr>
        </p:nvPicPr>
        <p:blipFill rotWithShape="1">
          <a:blip r:embed="rId2"/>
          <a:srcRect t="14240"/>
          <a:stretch/>
        </p:blipFill>
        <p:spPr>
          <a:xfrm>
            <a:off x="1251373" y="2313992"/>
            <a:ext cx="9689253" cy="2326664"/>
          </a:xfrm>
          <a:prstGeom prst="rect">
            <a:avLst/>
          </a:prstGeom>
        </p:spPr>
      </p:pic>
    </p:spTree>
    <p:extLst>
      <p:ext uri="{BB962C8B-B14F-4D97-AF65-F5344CB8AC3E}">
        <p14:creationId xmlns:p14="http://schemas.microsoft.com/office/powerpoint/2010/main" val="36729504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Attributes </a:t>
            </a:r>
            <a:r>
              <a:rPr lang="en-US" altLang="en-US" sz="2400" b="0" dirty="0" smtClean="0"/>
              <a:t>(2 </a:t>
            </a:r>
            <a:r>
              <a:rPr lang="en-US" altLang="en-US" sz="2400" b="0" dirty="0"/>
              <a:t>of 3)</a:t>
            </a:r>
            <a:endParaRPr lang="en-IN" dirty="0"/>
          </a:p>
        </p:txBody>
      </p:sp>
      <p:sp>
        <p:nvSpPr>
          <p:cNvPr id="3" name="Text Placeholder 2"/>
          <p:cNvSpPr>
            <a:spLocks noGrp="1"/>
          </p:cNvSpPr>
          <p:nvPr>
            <p:ph type="body" sz="quarter" idx="17"/>
          </p:nvPr>
        </p:nvSpPr>
        <p:spPr/>
        <p:txBody>
          <a:bodyPr/>
          <a:lstStyle/>
          <a:p>
            <a:pPr fontAlgn="auto">
              <a:defRPr/>
            </a:pPr>
            <a:r>
              <a:rPr lang="en-US" altLang="en-US" b="1" dirty="0">
                <a:solidFill>
                  <a:srgbClr val="222222"/>
                </a:solidFill>
              </a:rPr>
              <a:t>Composite identifier</a:t>
            </a:r>
            <a:r>
              <a:rPr lang="en-US" altLang="en-US" dirty="0">
                <a:solidFill>
                  <a:srgbClr val="222222"/>
                </a:solidFill>
              </a:rPr>
              <a:t>: Primary key composed of more than one attribute</a:t>
            </a:r>
          </a:p>
          <a:p>
            <a:pPr fontAlgn="auto">
              <a:defRPr/>
            </a:pPr>
            <a:r>
              <a:rPr lang="en-US" altLang="en-US" b="1" dirty="0">
                <a:solidFill>
                  <a:srgbClr val="222222"/>
                </a:solidFill>
              </a:rPr>
              <a:t>Composite attribute</a:t>
            </a:r>
            <a:r>
              <a:rPr lang="en-US" altLang="en-US" dirty="0">
                <a:solidFill>
                  <a:srgbClr val="222222"/>
                </a:solidFill>
              </a:rPr>
              <a:t>: Attribute that can be subdivided to yield additional attributes</a:t>
            </a:r>
          </a:p>
          <a:p>
            <a:pPr fontAlgn="auto">
              <a:defRPr/>
            </a:pPr>
            <a:r>
              <a:rPr lang="en-US" altLang="en-US" b="1" dirty="0">
                <a:solidFill>
                  <a:srgbClr val="222222"/>
                </a:solidFill>
              </a:rPr>
              <a:t>Simple attribute</a:t>
            </a:r>
            <a:r>
              <a:rPr lang="en-US" altLang="en-US" dirty="0">
                <a:solidFill>
                  <a:srgbClr val="222222"/>
                </a:solidFill>
              </a:rPr>
              <a:t>: Attribute that cannot be subdivided</a:t>
            </a:r>
          </a:p>
          <a:p>
            <a:pPr fontAlgn="auto">
              <a:defRPr/>
            </a:pPr>
            <a:r>
              <a:rPr lang="en-US" altLang="en-US" b="1" dirty="0">
                <a:solidFill>
                  <a:srgbClr val="222222"/>
                </a:solidFill>
              </a:rPr>
              <a:t>Single-valued attribute</a:t>
            </a:r>
            <a:r>
              <a:rPr lang="en-US" altLang="en-US" dirty="0">
                <a:solidFill>
                  <a:srgbClr val="222222"/>
                </a:solidFill>
              </a:rPr>
              <a:t>: Attribute that has only a single value</a:t>
            </a:r>
          </a:p>
          <a:p>
            <a:pPr fontAlgn="auto">
              <a:defRPr/>
            </a:pPr>
            <a:r>
              <a:rPr lang="en-US" altLang="en-US" b="1" dirty="0">
                <a:solidFill>
                  <a:srgbClr val="222222"/>
                </a:solidFill>
              </a:rPr>
              <a:t>Multivalued attributes</a:t>
            </a:r>
            <a:r>
              <a:rPr lang="en-US" altLang="en-US" dirty="0">
                <a:solidFill>
                  <a:srgbClr val="222222"/>
                </a:solidFill>
              </a:rPr>
              <a:t>: Attributes that have many values</a:t>
            </a:r>
          </a:p>
        </p:txBody>
      </p:sp>
    </p:spTree>
    <p:extLst>
      <p:ext uri="{BB962C8B-B14F-4D97-AF65-F5344CB8AC3E}">
        <p14:creationId xmlns:p14="http://schemas.microsoft.com/office/powerpoint/2010/main" val="2907209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13"/>
            <a:ext cx="10515600" cy="861929"/>
          </a:xfrm>
        </p:spPr>
        <p:txBody>
          <a:bodyPr/>
          <a:lstStyle/>
          <a:p>
            <a:r>
              <a:rPr lang="en-US" altLang="en-US" dirty="0"/>
              <a:t>Figure 4.3 - A Multivalued Attribute in an Entity</a:t>
            </a:r>
            <a:endParaRPr lang="en-IN" sz="3400" dirty="0"/>
          </a:p>
        </p:txBody>
      </p:sp>
      <p:pic>
        <p:nvPicPr>
          <p:cNvPr id="5" name="Content Placeholder 4" descr="&quot;&quot;"/>
          <p:cNvPicPr>
            <a:picLocks noGrp="1" noChangeAspect="1"/>
          </p:cNvPicPr>
          <p:nvPr>
            <p:ph sz="quarter" idx="16"/>
          </p:nvPr>
        </p:nvPicPr>
        <p:blipFill rotWithShape="1">
          <a:blip r:embed="rId2"/>
          <a:srcRect t="15101"/>
          <a:stretch/>
        </p:blipFill>
        <p:spPr>
          <a:xfrm>
            <a:off x="907011" y="2062065"/>
            <a:ext cx="10377978" cy="2405539"/>
          </a:xfrm>
          <a:prstGeom prst="rect">
            <a:avLst/>
          </a:prstGeom>
        </p:spPr>
      </p:pic>
    </p:spTree>
    <p:extLst>
      <p:ext uri="{BB962C8B-B14F-4D97-AF65-F5344CB8AC3E}">
        <p14:creationId xmlns:p14="http://schemas.microsoft.com/office/powerpoint/2010/main" val="2809416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Attributes </a:t>
            </a:r>
            <a:r>
              <a:rPr lang="en-US" altLang="en-US" sz="2400" b="0" dirty="0" smtClean="0"/>
              <a:t>(3 </a:t>
            </a:r>
            <a:r>
              <a:rPr lang="en-US" altLang="en-US" sz="2400" b="0" dirty="0"/>
              <a:t>of 3)</a:t>
            </a:r>
            <a:endParaRPr lang="en-IN" dirty="0"/>
          </a:p>
        </p:txBody>
      </p:sp>
      <p:sp>
        <p:nvSpPr>
          <p:cNvPr id="3" name="Text Placeholder 2"/>
          <p:cNvSpPr>
            <a:spLocks noGrp="1"/>
          </p:cNvSpPr>
          <p:nvPr>
            <p:ph type="body" sz="quarter" idx="17"/>
          </p:nvPr>
        </p:nvSpPr>
        <p:spPr>
          <a:xfrm>
            <a:off x="743576" y="1288677"/>
            <a:ext cx="10711543" cy="4037925"/>
          </a:xfrm>
        </p:spPr>
        <p:txBody>
          <a:bodyPr/>
          <a:lstStyle/>
          <a:p>
            <a:pPr fontAlgn="auto">
              <a:defRPr/>
            </a:pPr>
            <a:r>
              <a:rPr lang="en-US" altLang="en-US" b="1" dirty="0">
                <a:solidFill>
                  <a:srgbClr val="222222"/>
                </a:solidFill>
                <a:ea typeface="ＭＳ Ｐゴシック" pitchFamily="34" charset="-128"/>
              </a:rPr>
              <a:t>Multivalued attributes</a:t>
            </a:r>
            <a:r>
              <a:rPr lang="en-US" altLang="en-US" dirty="0">
                <a:solidFill>
                  <a:srgbClr val="222222"/>
                </a:solidFill>
                <a:ea typeface="ＭＳ Ｐゴシック" pitchFamily="34" charset="-128"/>
              </a:rPr>
              <a:t>: Attributes that have many values</a:t>
            </a:r>
            <a:r>
              <a:rPr lang="en-US" altLang="en-US" dirty="0">
                <a:solidFill>
                  <a:srgbClr val="222222"/>
                </a:solidFill>
              </a:rPr>
              <a:t> and require creating:</a:t>
            </a:r>
          </a:p>
          <a:p>
            <a:pPr lvl="1" fontAlgn="auto">
              <a:defRPr/>
            </a:pPr>
            <a:r>
              <a:rPr lang="en-US" altLang="en-US" dirty="0">
                <a:solidFill>
                  <a:srgbClr val="222222"/>
                </a:solidFill>
              </a:rPr>
              <a:t>Several new attributes, one for each component of the original multivalued attribute</a:t>
            </a:r>
          </a:p>
          <a:p>
            <a:pPr lvl="1" fontAlgn="auto">
              <a:defRPr/>
            </a:pPr>
            <a:r>
              <a:rPr lang="en-US" altLang="en-US" dirty="0">
                <a:solidFill>
                  <a:srgbClr val="222222"/>
                </a:solidFill>
              </a:rPr>
              <a:t>A new entity composed of the original multivalued attribute’s components</a:t>
            </a:r>
          </a:p>
          <a:p>
            <a:pPr fontAlgn="auto">
              <a:defRPr/>
            </a:pPr>
            <a:r>
              <a:rPr lang="en-US" altLang="en-US" b="1" dirty="0">
                <a:solidFill>
                  <a:srgbClr val="222222"/>
                </a:solidFill>
              </a:rPr>
              <a:t>Derived attribute</a:t>
            </a:r>
            <a:r>
              <a:rPr lang="en-US" altLang="en-US" dirty="0">
                <a:solidFill>
                  <a:srgbClr val="222222"/>
                </a:solidFill>
              </a:rPr>
              <a:t>: Attribute whose value is calculated from other attributes</a:t>
            </a:r>
          </a:p>
          <a:p>
            <a:pPr lvl="1" fontAlgn="auto">
              <a:defRPr/>
            </a:pPr>
            <a:r>
              <a:rPr lang="en-US" altLang="en-US" dirty="0">
                <a:solidFill>
                  <a:srgbClr val="222222"/>
                </a:solidFill>
              </a:rPr>
              <a:t>Derived using an algorithm</a:t>
            </a:r>
            <a:endParaRPr lang="en-IN" dirty="0"/>
          </a:p>
        </p:txBody>
      </p:sp>
    </p:spTree>
    <p:extLst>
      <p:ext uri="{BB962C8B-B14F-4D97-AF65-F5344CB8AC3E}">
        <p14:creationId xmlns:p14="http://schemas.microsoft.com/office/powerpoint/2010/main" val="759768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125"/>
            <a:ext cx="10515600" cy="952105"/>
          </a:xfrm>
        </p:spPr>
        <p:txBody>
          <a:bodyPr/>
          <a:lstStyle/>
          <a:p>
            <a:r>
              <a:rPr lang="en-US" altLang="en-US" sz="3400" dirty="0"/>
              <a:t>Figure 4.4 – Splitting the Multivalued Attributes into New Attributes</a:t>
            </a:r>
            <a:endParaRPr lang="en-IN" sz="3400" dirty="0"/>
          </a:p>
        </p:txBody>
      </p:sp>
      <p:pic>
        <p:nvPicPr>
          <p:cNvPr id="4" name="Content Placeholder 3" descr="&quot;&quot;"/>
          <p:cNvPicPr>
            <a:picLocks noGrp="1" noChangeAspect="1"/>
          </p:cNvPicPr>
          <p:nvPr>
            <p:ph sz="quarter" idx="16"/>
          </p:nvPr>
        </p:nvPicPr>
        <p:blipFill rotWithShape="1">
          <a:blip r:embed="rId2"/>
          <a:srcRect t="13454"/>
          <a:stretch/>
        </p:blipFill>
        <p:spPr>
          <a:xfrm>
            <a:off x="1010240" y="1720610"/>
            <a:ext cx="10177869" cy="2967152"/>
          </a:xfrm>
          <a:prstGeom prst="rect">
            <a:avLst/>
          </a:prstGeom>
        </p:spPr>
      </p:pic>
    </p:spTree>
    <p:extLst>
      <p:ext uri="{BB962C8B-B14F-4D97-AF65-F5344CB8AC3E}">
        <p14:creationId xmlns:p14="http://schemas.microsoft.com/office/powerpoint/2010/main" val="16510061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e8d2cd2b2fb4ec01ea4fdb612d2ef727610d8"/>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9BA192-EF86-48DF-982C-2C526A268392}">
  <ds:schemaRefs>
    <ds:schemaRef ds:uri="a4d2ff27-a226-42e2-a79e-c1ae662d212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a3520c62-91d1-4715-93cb-6b6cc6733a1f"/>
    <ds:schemaRef ds:uri="http://purl.org/dc/dcmitype/"/>
    <ds:schemaRef ds:uri="f856fc18-c0f7-462c-a53d-fc2610d0c4c8"/>
    <ds:schemaRef ds:uri="http://www.w3.org/XML/1998/namespace"/>
    <ds:schemaRef ds:uri="http://purl.org/dc/elements/1.1/"/>
  </ds:schemaRefs>
</ds:datastoreItem>
</file>

<file path=customXml/itemProps2.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4.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548</TotalTime>
  <Words>1224</Words>
  <Application>Microsoft Office PowerPoint</Application>
  <PresentationFormat>Widescreen</PresentationFormat>
  <Paragraphs>196</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ＭＳ Ｐゴシック</vt:lpstr>
      <vt:lpstr>Arial</vt:lpstr>
      <vt:lpstr>Arial</vt:lpstr>
      <vt:lpstr>Calibri</vt:lpstr>
      <vt:lpstr>Courier New</vt:lpstr>
      <vt:lpstr>Helvetica</vt:lpstr>
      <vt:lpstr>LucidaGrande</vt:lpstr>
      <vt:lpstr>Open Sans</vt:lpstr>
      <vt:lpstr>Summer Font</vt:lpstr>
      <vt:lpstr>Times New Roman</vt:lpstr>
      <vt:lpstr>Office Theme</vt:lpstr>
      <vt:lpstr>Entity Relationship (E R) Modeling</vt:lpstr>
      <vt:lpstr>Learning Objectives</vt:lpstr>
      <vt:lpstr>Entity Relationship Model (E R M)</vt:lpstr>
      <vt:lpstr>Attributes (1 of 3)</vt:lpstr>
      <vt:lpstr>Figure 4.1 - The Attributes of the Student Entity: Chen and Crow’s Foot</vt:lpstr>
      <vt:lpstr>Attributes (2 of 3)</vt:lpstr>
      <vt:lpstr>Figure 4.3 - A Multivalued Attribute in an Entity</vt:lpstr>
      <vt:lpstr>Attributes (3 of 3)</vt:lpstr>
      <vt:lpstr>Figure 4.4 – Splitting the Multivalued Attributes into New Attributes</vt:lpstr>
      <vt:lpstr>Figure 4.6 - Depiction of a Derived Attribute</vt:lpstr>
      <vt:lpstr>Table 4.2 - Advantages and Disadvantages of Storing Derived Attributes</vt:lpstr>
      <vt:lpstr>Relationships</vt:lpstr>
      <vt:lpstr>Figure 4.7 - Connectivity and Cardinality in an E R D</vt:lpstr>
      <vt:lpstr>Existence Dependence</vt:lpstr>
      <vt:lpstr>Relationship Strength</vt:lpstr>
      <vt:lpstr>Figure 4.8 - A Weak (Non-Identifying) Relationship between COURSE and CLASS</vt:lpstr>
      <vt:lpstr>Figure 4.9 - A Strong (Identifying) Relationship between COURSE and CLASS</vt:lpstr>
      <vt:lpstr>Weak Entity</vt:lpstr>
      <vt:lpstr>Figure 4.10 - A Weak Entity in an E R D</vt:lpstr>
      <vt:lpstr>Figure 4.11 - A Weak Entity in a Strong Relationship</vt:lpstr>
      <vt:lpstr>Relationship Participation</vt:lpstr>
      <vt:lpstr>Table 4.3 - Crow’s Foot Symbols</vt:lpstr>
      <vt:lpstr>Figure 4.13 - CLASS is Optional to COURSE</vt:lpstr>
      <vt:lpstr>Figure 4.14 - COURSE and CLASS in a Mandatory Relationship</vt:lpstr>
      <vt:lpstr>Relationship Degree</vt:lpstr>
      <vt:lpstr>Figure 4.15 - Three Types of Relationship Degree</vt:lpstr>
      <vt:lpstr>Figure 4.17 - An E R Representation of Recursive Relationships</vt:lpstr>
      <vt:lpstr>Associative (Composite) Entities</vt:lpstr>
      <vt:lpstr>Figure 4.23 - Converting the M:N Relationship into Two 1:M Relationships</vt:lpstr>
      <vt:lpstr>Figure 4.25 - A Composite Entity in an E R D</vt:lpstr>
      <vt:lpstr>Developing an E R Diagram</vt:lpstr>
      <vt:lpstr>Figure 4.26 - The First Tiny College E R D Segment</vt:lpstr>
      <vt:lpstr>Figure 4.27 - The Second Tiny College E R D Segment</vt:lpstr>
      <vt:lpstr>Figure 4.28 - The Third Tiny College E R D Segment</vt:lpstr>
      <vt:lpstr>Figure 4.29 - The Fourth Tiny College E R D Segment</vt:lpstr>
      <vt:lpstr>Figure 4.30 - The Fifth Tiny College E R D Segment</vt:lpstr>
      <vt:lpstr>Figure 4.31 - The Sixth Tiny College E R D Segment</vt:lpstr>
      <vt:lpstr>Figure 4.32 - The Seventh Tiny College E R D Segment</vt:lpstr>
      <vt:lpstr>Figure 4.33 - The Eighth Tiny College E R D Segment</vt:lpstr>
      <vt:lpstr>Figure 4.34 - The Ninth Tiny College E R D Segment</vt:lpstr>
      <vt:lpstr>Table 4.4 - Components of the E R M</vt:lpstr>
      <vt:lpstr>Database Design Challenges: Conflicting Goals</vt:lpstr>
      <vt:lpstr>Figure 4.38 - Various Implementations of the 1:1 Recursive Relationship</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S, Saipriya</cp:lastModifiedBy>
  <cp:revision>106</cp:revision>
  <cp:lastPrinted>2016-10-03T15:29:39Z</cp:lastPrinted>
  <dcterms:created xsi:type="dcterms:W3CDTF">2018-11-09T11:15:56Z</dcterms:created>
  <dcterms:modified xsi:type="dcterms:W3CDTF">2019-03-15T14:19:07Z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